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6" r:id="rId4"/>
    <p:sldId id="269" r:id="rId5"/>
    <p:sldId id="277" r:id="rId6"/>
    <p:sldId id="258" r:id="rId7"/>
    <p:sldId id="259" r:id="rId8"/>
    <p:sldId id="260" r:id="rId9"/>
    <p:sldId id="276" r:id="rId10"/>
    <p:sldId id="261" r:id="rId11"/>
    <p:sldId id="273" r:id="rId12"/>
    <p:sldId id="262" r:id="rId13"/>
    <p:sldId id="272" r:id="rId14"/>
    <p:sldId id="264" r:id="rId15"/>
    <p:sldId id="271" r:id="rId16"/>
    <p:sldId id="265" r:id="rId17"/>
    <p:sldId id="267" r:id="rId18"/>
    <p:sldId id="280" r:id="rId19"/>
    <p:sldId id="268" r:id="rId20"/>
    <p:sldId id="279" r:id="rId21"/>
    <p:sldId id="281" r:id="rId22"/>
    <p:sldId id="282" r:id="rId23"/>
    <p:sldId id="278" r:id="rId24"/>
    <p:sldId id="270" r:id="rId25"/>
    <p:sldId id="274" r:id="rId26"/>
    <p:sldId id="275"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1" autoAdjust="0"/>
    <p:restoredTop sz="94660"/>
  </p:normalViewPr>
  <p:slideViewPr>
    <p:cSldViewPr snapToGrid="0">
      <p:cViewPr varScale="1">
        <p:scale>
          <a:sx n="70" d="100"/>
          <a:sy n="70" d="100"/>
        </p:scale>
        <p:origin x="53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FA0D-F986-BDAE-2D13-B0E53DC9C0A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AU"/>
          </a:p>
        </p:txBody>
      </p:sp>
      <p:sp>
        <p:nvSpPr>
          <p:cNvPr id="3" name="Subtitle 2">
            <a:extLst>
              <a:ext uri="{FF2B5EF4-FFF2-40B4-BE49-F238E27FC236}">
                <a16:creationId xmlns:a16="http://schemas.microsoft.com/office/drawing/2014/main" id="{BAD70343-0DF6-17D7-9CFA-C1258EC9B07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a:p>
        </p:txBody>
      </p:sp>
      <p:sp>
        <p:nvSpPr>
          <p:cNvPr id="4" name="Date Placeholder 3">
            <a:extLst>
              <a:ext uri="{FF2B5EF4-FFF2-40B4-BE49-F238E27FC236}">
                <a16:creationId xmlns:a16="http://schemas.microsoft.com/office/drawing/2014/main" id="{75FC6F39-4EE1-B8A3-27D0-02F0B3DE12A0}"/>
              </a:ext>
            </a:extLst>
          </p:cNvPr>
          <p:cNvSpPr>
            <a:spLocks noGrp="1"/>
          </p:cNvSpPr>
          <p:nvPr>
            <p:ph type="dt" sz="half" idx="10"/>
          </p:nvPr>
        </p:nvSpPr>
        <p:spPr/>
        <p:txBody>
          <a:bodyPr/>
          <a:lstStyle/>
          <a:p>
            <a:fld id="{982ED8C7-C546-4FE9-A8D8-A190903B77DD}" type="datetimeFigureOut">
              <a:rPr lang="en-AU" smtClean="0"/>
              <a:t>28/01/2026</a:t>
            </a:fld>
            <a:endParaRPr lang="en-AU"/>
          </a:p>
        </p:txBody>
      </p:sp>
      <p:sp>
        <p:nvSpPr>
          <p:cNvPr id="5" name="Footer Placeholder 4">
            <a:extLst>
              <a:ext uri="{FF2B5EF4-FFF2-40B4-BE49-F238E27FC236}">
                <a16:creationId xmlns:a16="http://schemas.microsoft.com/office/drawing/2014/main" id="{076952FB-66E1-9CDD-DA8E-1568C1E0D10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4B78E98-3DB1-C559-52F6-927FA650B2B4}"/>
              </a:ext>
            </a:extLst>
          </p:cNvPr>
          <p:cNvSpPr>
            <a:spLocks noGrp="1"/>
          </p:cNvSpPr>
          <p:nvPr>
            <p:ph type="sldNum" sz="quarter" idx="12"/>
          </p:nvPr>
        </p:nvSpPr>
        <p:spPr/>
        <p:txBody>
          <a:bodyPr/>
          <a:lstStyle/>
          <a:p>
            <a:fld id="{8CEE0CF6-4F65-4C8D-982C-2CB48E06C9B7}" type="slidenum">
              <a:rPr lang="en-AU" smtClean="0"/>
              <a:t>‹#›</a:t>
            </a:fld>
            <a:endParaRPr lang="en-AU"/>
          </a:p>
        </p:txBody>
      </p:sp>
    </p:spTree>
    <p:extLst>
      <p:ext uri="{BB962C8B-B14F-4D97-AF65-F5344CB8AC3E}">
        <p14:creationId xmlns:p14="http://schemas.microsoft.com/office/powerpoint/2010/main" val="422228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709E9-E588-F9FD-C61D-1F7376F60172}"/>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AA9B00CE-F601-500E-A8CF-AB2176586FE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5CFC31E9-1A61-ED35-2891-81C56DDF0993}"/>
              </a:ext>
            </a:extLst>
          </p:cNvPr>
          <p:cNvSpPr>
            <a:spLocks noGrp="1"/>
          </p:cNvSpPr>
          <p:nvPr>
            <p:ph type="dt" sz="half" idx="10"/>
          </p:nvPr>
        </p:nvSpPr>
        <p:spPr/>
        <p:txBody>
          <a:bodyPr/>
          <a:lstStyle/>
          <a:p>
            <a:fld id="{982ED8C7-C546-4FE9-A8D8-A190903B77DD}" type="datetimeFigureOut">
              <a:rPr lang="en-AU" smtClean="0"/>
              <a:t>28/01/2026</a:t>
            </a:fld>
            <a:endParaRPr lang="en-AU"/>
          </a:p>
        </p:txBody>
      </p:sp>
      <p:sp>
        <p:nvSpPr>
          <p:cNvPr id="5" name="Footer Placeholder 4">
            <a:extLst>
              <a:ext uri="{FF2B5EF4-FFF2-40B4-BE49-F238E27FC236}">
                <a16:creationId xmlns:a16="http://schemas.microsoft.com/office/drawing/2014/main" id="{E84F972A-C2CE-5F1E-CF3C-E8210013DD8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F455FB78-8C99-018B-6F72-0B75260A8898}"/>
              </a:ext>
            </a:extLst>
          </p:cNvPr>
          <p:cNvSpPr>
            <a:spLocks noGrp="1"/>
          </p:cNvSpPr>
          <p:nvPr>
            <p:ph type="sldNum" sz="quarter" idx="12"/>
          </p:nvPr>
        </p:nvSpPr>
        <p:spPr/>
        <p:txBody>
          <a:bodyPr/>
          <a:lstStyle/>
          <a:p>
            <a:fld id="{8CEE0CF6-4F65-4C8D-982C-2CB48E06C9B7}" type="slidenum">
              <a:rPr lang="en-AU" smtClean="0"/>
              <a:t>‹#›</a:t>
            </a:fld>
            <a:endParaRPr lang="en-AU"/>
          </a:p>
        </p:txBody>
      </p:sp>
    </p:spTree>
    <p:extLst>
      <p:ext uri="{BB962C8B-B14F-4D97-AF65-F5344CB8AC3E}">
        <p14:creationId xmlns:p14="http://schemas.microsoft.com/office/powerpoint/2010/main" val="4126412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CA879-7DED-D300-7569-31399163C0F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AU"/>
          </a:p>
        </p:txBody>
      </p:sp>
      <p:sp>
        <p:nvSpPr>
          <p:cNvPr id="3" name="Text Placeholder 2">
            <a:extLst>
              <a:ext uri="{FF2B5EF4-FFF2-40B4-BE49-F238E27FC236}">
                <a16:creationId xmlns:a16="http://schemas.microsoft.com/office/drawing/2014/main" id="{5177462C-309F-2F32-0E9F-6488A4118D4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BDAEE459-6D91-08F8-4011-321095EF9B93}"/>
              </a:ext>
            </a:extLst>
          </p:cNvPr>
          <p:cNvSpPr>
            <a:spLocks noGrp="1"/>
          </p:cNvSpPr>
          <p:nvPr>
            <p:ph type="dt" sz="half" idx="10"/>
          </p:nvPr>
        </p:nvSpPr>
        <p:spPr/>
        <p:txBody>
          <a:bodyPr/>
          <a:lstStyle/>
          <a:p>
            <a:fld id="{982ED8C7-C546-4FE9-A8D8-A190903B77DD}" type="datetimeFigureOut">
              <a:rPr lang="en-AU" smtClean="0"/>
              <a:t>28/01/2026</a:t>
            </a:fld>
            <a:endParaRPr lang="en-AU"/>
          </a:p>
        </p:txBody>
      </p:sp>
      <p:sp>
        <p:nvSpPr>
          <p:cNvPr id="5" name="Footer Placeholder 4">
            <a:extLst>
              <a:ext uri="{FF2B5EF4-FFF2-40B4-BE49-F238E27FC236}">
                <a16:creationId xmlns:a16="http://schemas.microsoft.com/office/drawing/2014/main" id="{B60743D3-DE00-85C0-EB2B-D3EE7A2862B8}"/>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2F74BFA8-970F-DB75-81A8-A7CEDA62D50A}"/>
              </a:ext>
            </a:extLst>
          </p:cNvPr>
          <p:cNvSpPr>
            <a:spLocks noGrp="1"/>
          </p:cNvSpPr>
          <p:nvPr>
            <p:ph type="sldNum" sz="quarter" idx="12"/>
          </p:nvPr>
        </p:nvSpPr>
        <p:spPr/>
        <p:txBody>
          <a:bodyPr/>
          <a:lstStyle/>
          <a:p>
            <a:fld id="{8CEE0CF6-4F65-4C8D-982C-2CB48E06C9B7}" type="slidenum">
              <a:rPr lang="en-AU" smtClean="0"/>
              <a:t>‹#›</a:t>
            </a:fld>
            <a:endParaRPr lang="en-AU"/>
          </a:p>
        </p:txBody>
      </p:sp>
    </p:spTree>
    <p:extLst>
      <p:ext uri="{BB962C8B-B14F-4D97-AF65-F5344CB8AC3E}">
        <p14:creationId xmlns:p14="http://schemas.microsoft.com/office/powerpoint/2010/main" val="541207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7D7A1-CEA1-92A6-DB7C-735B2F406197}"/>
              </a:ext>
            </a:extLst>
          </p:cNvPr>
          <p:cNvSpPr>
            <a:spLocks noGrp="1"/>
          </p:cNvSpPr>
          <p:nvPr>
            <p:ph type="title"/>
          </p:nvPr>
        </p:nvSpPr>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8FAAC620-BF5F-4525-9774-C850FA89016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Content Placeholder 3">
            <a:extLst>
              <a:ext uri="{FF2B5EF4-FFF2-40B4-BE49-F238E27FC236}">
                <a16:creationId xmlns:a16="http://schemas.microsoft.com/office/drawing/2014/main" id="{4694A44C-AADF-C4D1-2370-35AFD98A8EC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Date Placeholder 4">
            <a:extLst>
              <a:ext uri="{FF2B5EF4-FFF2-40B4-BE49-F238E27FC236}">
                <a16:creationId xmlns:a16="http://schemas.microsoft.com/office/drawing/2014/main" id="{8AC81E83-BCA4-36D0-7E07-59B63EF9948B}"/>
              </a:ext>
            </a:extLst>
          </p:cNvPr>
          <p:cNvSpPr>
            <a:spLocks noGrp="1"/>
          </p:cNvSpPr>
          <p:nvPr>
            <p:ph type="dt" sz="half" idx="10"/>
          </p:nvPr>
        </p:nvSpPr>
        <p:spPr/>
        <p:txBody>
          <a:bodyPr/>
          <a:lstStyle/>
          <a:p>
            <a:fld id="{982ED8C7-C546-4FE9-A8D8-A190903B77DD}" type="datetimeFigureOut">
              <a:rPr lang="en-AU" smtClean="0"/>
              <a:t>28/01/2026</a:t>
            </a:fld>
            <a:endParaRPr lang="en-AU"/>
          </a:p>
        </p:txBody>
      </p:sp>
      <p:sp>
        <p:nvSpPr>
          <p:cNvPr id="6" name="Footer Placeholder 5">
            <a:extLst>
              <a:ext uri="{FF2B5EF4-FFF2-40B4-BE49-F238E27FC236}">
                <a16:creationId xmlns:a16="http://schemas.microsoft.com/office/drawing/2014/main" id="{B99A6F9A-3E32-5FA9-570C-227280208B79}"/>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0D7A286-5C6B-C3A7-6A47-08A0E505C8AC}"/>
              </a:ext>
            </a:extLst>
          </p:cNvPr>
          <p:cNvSpPr>
            <a:spLocks noGrp="1"/>
          </p:cNvSpPr>
          <p:nvPr>
            <p:ph type="sldNum" sz="quarter" idx="12"/>
          </p:nvPr>
        </p:nvSpPr>
        <p:spPr/>
        <p:txBody>
          <a:bodyPr/>
          <a:lstStyle/>
          <a:p>
            <a:fld id="{8CEE0CF6-4F65-4C8D-982C-2CB48E06C9B7}" type="slidenum">
              <a:rPr lang="en-AU" smtClean="0"/>
              <a:t>‹#›</a:t>
            </a:fld>
            <a:endParaRPr lang="en-AU"/>
          </a:p>
        </p:txBody>
      </p:sp>
    </p:spTree>
    <p:extLst>
      <p:ext uri="{BB962C8B-B14F-4D97-AF65-F5344CB8AC3E}">
        <p14:creationId xmlns:p14="http://schemas.microsoft.com/office/powerpoint/2010/main" val="1336846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FD16C-2563-38C7-A853-BECB967A855F}"/>
              </a:ext>
            </a:extLst>
          </p:cNvPr>
          <p:cNvSpPr>
            <a:spLocks noGrp="1"/>
          </p:cNvSpPr>
          <p:nvPr>
            <p:ph type="title"/>
          </p:nvPr>
        </p:nvSpPr>
        <p:spPr>
          <a:xfrm>
            <a:off x="839788" y="365125"/>
            <a:ext cx="10515600" cy="1325563"/>
          </a:xfrm>
        </p:spPr>
        <p:txBody>
          <a:bodyPr/>
          <a:lstStyle/>
          <a:p>
            <a:r>
              <a:rPr lang="en-GB"/>
              <a:t>Click to edit Master title style</a:t>
            </a:r>
            <a:endParaRPr lang="en-AU"/>
          </a:p>
        </p:txBody>
      </p:sp>
      <p:sp>
        <p:nvSpPr>
          <p:cNvPr id="3" name="Text Placeholder 2">
            <a:extLst>
              <a:ext uri="{FF2B5EF4-FFF2-40B4-BE49-F238E27FC236}">
                <a16:creationId xmlns:a16="http://schemas.microsoft.com/office/drawing/2014/main" id="{AFA52E54-02A8-DEE1-66E2-F964A10DAC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B0724B80-958E-F1CB-DAF8-722E8A167AB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Text Placeholder 4">
            <a:extLst>
              <a:ext uri="{FF2B5EF4-FFF2-40B4-BE49-F238E27FC236}">
                <a16:creationId xmlns:a16="http://schemas.microsoft.com/office/drawing/2014/main" id="{8CABFB4B-5C50-19E8-4AC6-07B39DDDAF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A83C863-0886-489D-6203-A2C1D0398627}"/>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7" name="Date Placeholder 6">
            <a:extLst>
              <a:ext uri="{FF2B5EF4-FFF2-40B4-BE49-F238E27FC236}">
                <a16:creationId xmlns:a16="http://schemas.microsoft.com/office/drawing/2014/main" id="{3E3F2E10-9676-B712-E0F8-E901B4C704D5}"/>
              </a:ext>
            </a:extLst>
          </p:cNvPr>
          <p:cNvSpPr>
            <a:spLocks noGrp="1"/>
          </p:cNvSpPr>
          <p:nvPr>
            <p:ph type="dt" sz="half" idx="10"/>
          </p:nvPr>
        </p:nvSpPr>
        <p:spPr/>
        <p:txBody>
          <a:bodyPr/>
          <a:lstStyle/>
          <a:p>
            <a:fld id="{982ED8C7-C546-4FE9-A8D8-A190903B77DD}" type="datetimeFigureOut">
              <a:rPr lang="en-AU" smtClean="0"/>
              <a:t>28/01/2026</a:t>
            </a:fld>
            <a:endParaRPr lang="en-AU"/>
          </a:p>
        </p:txBody>
      </p:sp>
      <p:sp>
        <p:nvSpPr>
          <p:cNvPr id="8" name="Footer Placeholder 7">
            <a:extLst>
              <a:ext uri="{FF2B5EF4-FFF2-40B4-BE49-F238E27FC236}">
                <a16:creationId xmlns:a16="http://schemas.microsoft.com/office/drawing/2014/main" id="{D4150260-48C0-592B-4CAF-0E72243C455C}"/>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D29DE35A-D1D2-BDF1-9EA9-CBA2C9A6B41C}"/>
              </a:ext>
            </a:extLst>
          </p:cNvPr>
          <p:cNvSpPr>
            <a:spLocks noGrp="1"/>
          </p:cNvSpPr>
          <p:nvPr>
            <p:ph type="sldNum" sz="quarter" idx="12"/>
          </p:nvPr>
        </p:nvSpPr>
        <p:spPr/>
        <p:txBody>
          <a:bodyPr/>
          <a:lstStyle/>
          <a:p>
            <a:fld id="{8CEE0CF6-4F65-4C8D-982C-2CB48E06C9B7}" type="slidenum">
              <a:rPr lang="en-AU" smtClean="0"/>
              <a:t>‹#›</a:t>
            </a:fld>
            <a:endParaRPr lang="en-AU"/>
          </a:p>
        </p:txBody>
      </p:sp>
    </p:spTree>
    <p:extLst>
      <p:ext uri="{BB962C8B-B14F-4D97-AF65-F5344CB8AC3E}">
        <p14:creationId xmlns:p14="http://schemas.microsoft.com/office/powerpoint/2010/main" val="3878549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074F2-8A31-C646-06E9-802DD22881D3}"/>
              </a:ext>
            </a:extLst>
          </p:cNvPr>
          <p:cNvSpPr>
            <a:spLocks noGrp="1"/>
          </p:cNvSpPr>
          <p:nvPr>
            <p:ph type="title"/>
          </p:nvPr>
        </p:nvSpPr>
        <p:spPr/>
        <p:txBody>
          <a:bodyPr/>
          <a:lstStyle/>
          <a:p>
            <a:r>
              <a:rPr lang="en-GB"/>
              <a:t>Click to edit Master title style</a:t>
            </a:r>
            <a:endParaRPr lang="en-AU"/>
          </a:p>
        </p:txBody>
      </p:sp>
      <p:sp>
        <p:nvSpPr>
          <p:cNvPr id="3" name="Date Placeholder 2">
            <a:extLst>
              <a:ext uri="{FF2B5EF4-FFF2-40B4-BE49-F238E27FC236}">
                <a16:creationId xmlns:a16="http://schemas.microsoft.com/office/drawing/2014/main" id="{9855E769-B6FA-D9B6-94E4-9AD7A197A9DE}"/>
              </a:ext>
            </a:extLst>
          </p:cNvPr>
          <p:cNvSpPr>
            <a:spLocks noGrp="1"/>
          </p:cNvSpPr>
          <p:nvPr>
            <p:ph type="dt" sz="half" idx="10"/>
          </p:nvPr>
        </p:nvSpPr>
        <p:spPr/>
        <p:txBody>
          <a:bodyPr/>
          <a:lstStyle/>
          <a:p>
            <a:fld id="{982ED8C7-C546-4FE9-A8D8-A190903B77DD}" type="datetimeFigureOut">
              <a:rPr lang="en-AU" smtClean="0"/>
              <a:t>28/01/2026</a:t>
            </a:fld>
            <a:endParaRPr lang="en-AU"/>
          </a:p>
        </p:txBody>
      </p:sp>
      <p:sp>
        <p:nvSpPr>
          <p:cNvPr id="4" name="Footer Placeholder 3">
            <a:extLst>
              <a:ext uri="{FF2B5EF4-FFF2-40B4-BE49-F238E27FC236}">
                <a16:creationId xmlns:a16="http://schemas.microsoft.com/office/drawing/2014/main" id="{DB22BF0F-5D48-DCBC-DD1B-E28B1CD6DA4F}"/>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F395FF2F-B609-061B-A409-D709A59C8634}"/>
              </a:ext>
            </a:extLst>
          </p:cNvPr>
          <p:cNvSpPr>
            <a:spLocks noGrp="1"/>
          </p:cNvSpPr>
          <p:nvPr>
            <p:ph type="sldNum" sz="quarter" idx="12"/>
          </p:nvPr>
        </p:nvSpPr>
        <p:spPr/>
        <p:txBody>
          <a:bodyPr/>
          <a:lstStyle/>
          <a:p>
            <a:fld id="{8CEE0CF6-4F65-4C8D-982C-2CB48E06C9B7}" type="slidenum">
              <a:rPr lang="en-AU" smtClean="0"/>
              <a:t>‹#›</a:t>
            </a:fld>
            <a:endParaRPr lang="en-AU"/>
          </a:p>
        </p:txBody>
      </p:sp>
    </p:spTree>
    <p:extLst>
      <p:ext uri="{BB962C8B-B14F-4D97-AF65-F5344CB8AC3E}">
        <p14:creationId xmlns:p14="http://schemas.microsoft.com/office/powerpoint/2010/main" val="7143470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E0DF9E7-0C10-7096-6CFC-55BACA2C5DC6}"/>
              </a:ext>
            </a:extLst>
          </p:cNvPr>
          <p:cNvSpPr>
            <a:spLocks noGrp="1"/>
          </p:cNvSpPr>
          <p:nvPr>
            <p:ph type="dt" sz="half" idx="10"/>
          </p:nvPr>
        </p:nvSpPr>
        <p:spPr/>
        <p:txBody>
          <a:bodyPr/>
          <a:lstStyle/>
          <a:p>
            <a:fld id="{982ED8C7-C546-4FE9-A8D8-A190903B77DD}" type="datetimeFigureOut">
              <a:rPr lang="en-AU" smtClean="0"/>
              <a:t>28/01/2026</a:t>
            </a:fld>
            <a:endParaRPr lang="en-AU"/>
          </a:p>
        </p:txBody>
      </p:sp>
      <p:sp>
        <p:nvSpPr>
          <p:cNvPr id="3" name="Footer Placeholder 2">
            <a:extLst>
              <a:ext uri="{FF2B5EF4-FFF2-40B4-BE49-F238E27FC236}">
                <a16:creationId xmlns:a16="http://schemas.microsoft.com/office/drawing/2014/main" id="{09E888BC-B2CA-1AA7-F388-8C5BB16CA699}"/>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0AF15311-F702-5298-2740-7842C7AD82C3}"/>
              </a:ext>
            </a:extLst>
          </p:cNvPr>
          <p:cNvSpPr>
            <a:spLocks noGrp="1"/>
          </p:cNvSpPr>
          <p:nvPr>
            <p:ph type="sldNum" sz="quarter" idx="12"/>
          </p:nvPr>
        </p:nvSpPr>
        <p:spPr/>
        <p:txBody>
          <a:bodyPr/>
          <a:lstStyle/>
          <a:p>
            <a:fld id="{8CEE0CF6-4F65-4C8D-982C-2CB48E06C9B7}" type="slidenum">
              <a:rPr lang="en-AU" smtClean="0"/>
              <a:t>‹#›</a:t>
            </a:fld>
            <a:endParaRPr lang="en-AU"/>
          </a:p>
        </p:txBody>
      </p:sp>
    </p:spTree>
    <p:extLst>
      <p:ext uri="{BB962C8B-B14F-4D97-AF65-F5344CB8AC3E}">
        <p14:creationId xmlns:p14="http://schemas.microsoft.com/office/powerpoint/2010/main" val="2892957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F18C5-42EF-07BB-A78A-CBBCE06D48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AU"/>
          </a:p>
        </p:txBody>
      </p:sp>
      <p:sp>
        <p:nvSpPr>
          <p:cNvPr id="3" name="Content Placeholder 2">
            <a:extLst>
              <a:ext uri="{FF2B5EF4-FFF2-40B4-BE49-F238E27FC236}">
                <a16:creationId xmlns:a16="http://schemas.microsoft.com/office/drawing/2014/main" id="{DBF955DA-5E73-A294-5EA8-885C7091D8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Text Placeholder 3">
            <a:extLst>
              <a:ext uri="{FF2B5EF4-FFF2-40B4-BE49-F238E27FC236}">
                <a16:creationId xmlns:a16="http://schemas.microsoft.com/office/drawing/2014/main" id="{017BC9DA-8FC6-3AAD-4792-631ED1CA03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65F7450-94DA-2B65-DD86-996B6E84544E}"/>
              </a:ext>
            </a:extLst>
          </p:cNvPr>
          <p:cNvSpPr>
            <a:spLocks noGrp="1"/>
          </p:cNvSpPr>
          <p:nvPr>
            <p:ph type="dt" sz="half" idx="10"/>
          </p:nvPr>
        </p:nvSpPr>
        <p:spPr/>
        <p:txBody>
          <a:bodyPr/>
          <a:lstStyle/>
          <a:p>
            <a:fld id="{982ED8C7-C546-4FE9-A8D8-A190903B77DD}" type="datetimeFigureOut">
              <a:rPr lang="en-AU" smtClean="0"/>
              <a:t>28/01/2026</a:t>
            </a:fld>
            <a:endParaRPr lang="en-AU"/>
          </a:p>
        </p:txBody>
      </p:sp>
      <p:sp>
        <p:nvSpPr>
          <p:cNvPr id="6" name="Footer Placeholder 5">
            <a:extLst>
              <a:ext uri="{FF2B5EF4-FFF2-40B4-BE49-F238E27FC236}">
                <a16:creationId xmlns:a16="http://schemas.microsoft.com/office/drawing/2014/main" id="{9201BBA7-C74D-8FE3-4F92-FC21CD96B92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39D9C1DC-0065-F9E8-206E-6E3B885725FB}"/>
              </a:ext>
            </a:extLst>
          </p:cNvPr>
          <p:cNvSpPr>
            <a:spLocks noGrp="1"/>
          </p:cNvSpPr>
          <p:nvPr>
            <p:ph type="sldNum" sz="quarter" idx="12"/>
          </p:nvPr>
        </p:nvSpPr>
        <p:spPr/>
        <p:txBody>
          <a:bodyPr/>
          <a:lstStyle/>
          <a:p>
            <a:fld id="{8CEE0CF6-4F65-4C8D-982C-2CB48E06C9B7}" type="slidenum">
              <a:rPr lang="en-AU" smtClean="0"/>
              <a:t>‹#›</a:t>
            </a:fld>
            <a:endParaRPr lang="en-AU"/>
          </a:p>
        </p:txBody>
      </p:sp>
    </p:spTree>
    <p:extLst>
      <p:ext uri="{BB962C8B-B14F-4D97-AF65-F5344CB8AC3E}">
        <p14:creationId xmlns:p14="http://schemas.microsoft.com/office/powerpoint/2010/main" val="1268569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B6B5F-85A1-E2F9-0F7F-3AF10A60146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AU"/>
          </a:p>
        </p:txBody>
      </p:sp>
      <p:sp>
        <p:nvSpPr>
          <p:cNvPr id="3" name="Picture Placeholder 2">
            <a:extLst>
              <a:ext uri="{FF2B5EF4-FFF2-40B4-BE49-F238E27FC236}">
                <a16:creationId xmlns:a16="http://schemas.microsoft.com/office/drawing/2014/main" id="{9DC4DAB6-DA65-B0C7-99FA-CE4AC4E81F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04D9942A-EFE3-19F6-9A16-CED6671BE0B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3ED057-9CC6-DE6C-C453-F7559AD0A22E}"/>
              </a:ext>
            </a:extLst>
          </p:cNvPr>
          <p:cNvSpPr>
            <a:spLocks noGrp="1"/>
          </p:cNvSpPr>
          <p:nvPr>
            <p:ph type="dt" sz="half" idx="10"/>
          </p:nvPr>
        </p:nvSpPr>
        <p:spPr/>
        <p:txBody>
          <a:bodyPr/>
          <a:lstStyle/>
          <a:p>
            <a:fld id="{982ED8C7-C546-4FE9-A8D8-A190903B77DD}" type="datetimeFigureOut">
              <a:rPr lang="en-AU" smtClean="0"/>
              <a:t>28/01/2026</a:t>
            </a:fld>
            <a:endParaRPr lang="en-AU"/>
          </a:p>
        </p:txBody>
      </p:sp>
      <p:sp>
        <p:nvSpPr>
          <p:cNvPr id="6" name="Footer Placeholder 5">
            <a:extLst>
              <a:ext uri="{FF2B5EF4-FFF2-40B4-BE49-F238E27FC236}">
                <a16:creationId xmlns:a16="http://schemas.microsoft.com/office/drawing/2014/main" id="{E8F5279B-E0E6-9C2B-FAE8-54BE57C654AC}"/>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5DAA22E6-5763-B3F2-F693-9F76CB5C2220}"/>
              </a:ext>
            </a:extLst>
          </p:cNvPr>
          <p:cNvSpPr>
            <a:spLocks noGrp="1"/>
          </p:cNvSpPr>
          <p:nvPr>
            <p:ph type="sldNum" sz="quarter" idx="12"/>
          </p:nvPr>
        </p:nvSpPr>
        <p:spPr/>
        <p:txBody>
          <a:bodyPr/>
          <a:lstStyle/>
          <a:p>
            <a:fld id="{8CEE0CF6-4F65-4C8D-982C-2CB48E06C9B7}" type="slidenum">
              <a:rPr lang="en-AU" smtClean="0"/>
              <a:t>‹#›</a:t>
            </a:fld>
            <a:endParaRPr lang="en-AU"/>
          </a:p>
        </p:txBody>
      </p:sp>
    </p:spTree>
    <p:extLst>
      <p:ext uri="{BB962C8B-B14F-4D97-AF65-F5344CB8AC3E}">
        <p14:creationId xmlns:p14="http://schemas.microsoft.com/office/powerpoint/2010/main" val="1226317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540E4-DA91-74C3-BF8D-25BA01691FF6}"/>
              </a:ext>
            </a:extLst>
          </p:cNvPr>
          <p:cNvSpPr>
            <a:spLocks noGrp="1"/>
          </p:cNvSpPr>
          <p:nvPr>
            <p:ph type="title"/>
          </p:nvPr>
        </p:nvSpPr>
        <p:spPr/>
        <p:txBody>
          <a:bodyPr/>
          <a:lstStyle/>
          <a:p>
            <a:r>
              <a:rPr lang="en-GB"/>
              <a:t>Click to edit Master title style</a:t>
            </a:r>
            <a:endParaRPr lang="en-AU"/>
          </a:p>
        </p:txBody>
      </p:sp>
      <p:sp>
        <p:nvSpPr>
          <p:cNvPr id="3" name="Vertical Text Placeholder 2">
            <a:extLst>
              <a:ext uri="{FF2B5EF4-FFF2-40B4-BE49-F238E27FC236}">
                <a16:creationId xmlns:a16="http://schemas.microsoft.com/office/drawing/2014/main" id="{F4A07B76-2F9D-DC2B-F086-116BF454A3A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9E3F33DB-BD7D-332C-D7E9-6637B6CA4C4D}"/>
              </a:ext>
            </a:extLst>
          </p:cNvPr>
          <p:cNvSpPr>
            <a:spLocks noGrp="1"/>
          </p:cNvSpPr>
          <p:nvPr>
            <p:ph type="dt" sz="half" idx="10"/>
          </p:nvPr>
        </p:nvSpPr>
        <p:spPr/>
        <p:txBody>
          <a:bodyPr/>
          <a:lstStyle/>
          <a:p>
            <a:fld id="{982ED8C7-C546-4FE9-A8D8-A190903B77DD}" type="datetimeFigureOut">
              <a:rPr lang="en-AU" smtClean="0"/>
              <a:t>28/01/2026</a:t>
            </a:fld>
            <a:endParaRPr lang="en-AU"/>
          </a:p>
        </p:txBody>
      </p:sp>
      <p:sp>
        <p:nvSpPr>
          <p:cNvPr id="5" name="Footer Placeholder 4">
            <a:extLst>
              <a:ext uri="{FF2B5EF4-FFF2-40B4-BE49-F238E27FC236}">
                <a16:creationId xmlns:a16="http://schemas.microsoft.com/office/drawing/2014/main" id="{360A835C-EFAE-DCC9-0995-BABF511688E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238CB66-C2B6-8492-C6A6-1D01A1A4887E}"/>
              </a:ext>
            </a:extLst>
          </p:cNvPr>
          <p:cNvSpPr>
            <a:spLocks noGrp="1"/>
          </p:cNvSpPr>
          <p:nvPr>
            <p:ph type="sldNum" sz="quarter" idx="12"/>
          </p:nvPr>
        </p:nvSpPr>
        <p:spPr/>
        <p:txBody>
          <a:bodyPr/>
          <a:lstStyle/>
          <a:p>
            <a:fld id="{8CEE0CF6-4F65-4C8D-982C-2CB48E06C9B7}" type="slidenum">
              <a:rPr lang="en-AU" smtClean="0"/>
              <a:t>‹#›</a:t>
            </a:fld>
            <a:endParaRPr lang="en-AU"/>
          </a:p>
        </p:txBody>
      </p:sp>
    </p:spTree>
    <p:extLst>
      <p:ext uri="{BB962C8B-B14F-4D97-AF65-F5344CB8AC3E}">
        <p14:creationId xmlns:p14="http://schemas.microsoft.com/office/powerpoint/2010/main" val="1808773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E0F928-4558-C05D-A010-E69A0156909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AU"/>
          </a:p>
        </p:txBody>
      </p:sp>
      <p:sp>
        <p:nvSpPr>
          <p:cNvPr id="3" name="Vertical Text Placeholder 2">
            <a:extLst>
              <a:ext uri="{FF2B5EF4-FFF2-40B4-BE49-F238E27FC236}">
                <a16:creationId xmlns:a16="http://schemas.microsoft.com/office/drawing/2014/main" id="{66A62ABA-6AB7-8B23-92B7-F565CA98642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FFBBA744-885F-FCCE-1FAA-EBB09BE4D19E}"/>
              </a:ext>
            </a:extLst>
          </p:cNvPr>
          <p:cNvSpPr>
            <a:spLocks noGrp="1"/>
          </p:cNvSpPr>
          <p:nvPr>
            <p:ph type="dt" sz="half" idx="10"/>
          </p:nvPr>
        </p:nvSpPr>
        <p:spPr/>
        <p:txBody>
          <a:bodyPr/>
          <a:lstStyle/>
          <a:p>
            <a:fld id="{982ED8C7-C546-4FE9-A8D8-A190903B77DD}" type="datetimeFigureOut">
              <a:rPr lang="en-AU" smtClean="0"/>
              <a:t>28/01/2026</a:t>
            </a:fld>
            <a:endParaRPr lang="en-AU"/>
          </a:p>
        </p:txBody>
      </p:sp>
      <p:sp>
        <p:nvSpPr>
          <p:cNvPr id="5" name="Footer Placeholder 4">
            <a:extLst>
              <a:ext uri="{FF2B5EF4-FFF2-40B4-BE49-F238E27FC236}">
                <a16:creationId xmlns:a16="http://schemas.microsoft.com/office/drawing/2014/main" id="{D488D32F-CB78-959C-34CB-67A945492ACE}"/>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EEBC39D4-4DEA-B112-1CDE-CFB25EFB0CDD}"/>
              </a:ext>
            </a:extLst>
          </p:cNvPr>
          <p:cNvSpPr>
            <a:spLocks noGrp="1"/>
          </p:cNvSpPr>
          <p:nvPr>
            <p:ph type="sldNum" sz="quarter" idx="12"/>
          </p:nvPr>
        </p:nvSpPr>
        <p:spPr/>
        <p:txBody>
          <a:bodyPr/>
          <a:lstStyle/>
          <a:p>
            <a:fld id="{8CEE0CF6-4F65-4C8D-982C-2CB48E06C9B7}" type="slidenum">
              <a:rPr lang="en-AU" smtClean="0"/>
              <a:t>‹#›</a:t>
            </a:fld>
            <a:endParaRPr lang="en-AU"/>
          </a:p>
        </p:txBody>
      </p:sp>
    </p:spTree>
    <p:extLst>
      <p:ext uri="{BB962C8B-B14F-4D97-AF65-F5344CB8AC3E}">
        <p14:creationId xmlns:p14="http://schemas.microsoft.com/office/powerpoint/2010/main" val="4204330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031D9E-686D-9FC1-DBC2-C207571745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AU"/>
          </a:p>
        </p:txBody>
      </p:sp>
      <p:sp>
        <p:nvSpPr>
          <p:cNvPr id="3" name="Text Placeholder 2">
            <a:extLst>
              <a:ext uri="{FF2B5EF4-FFF2-40B4-BE49-F238E27FC236}">
                <a16:creationId xmlns:a16="http://schemas.microsoft.com/office/drawing/2014/main" id="{94C00715-1A6C-E772-E472-B0E1BDA9C1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5EB5F69A-4DF9-0A17-CB57-D5121D6DE5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82ED8C7-C546-4FE9-A8D8-A190903B77DD}" type="datetimeFigureOut">
              <a:rPr lang="en-AU" smtClean="0"/>
              <a:t>28/01/2026</a:t>
            </a:fld>
            <a:endParaRPr lang="en-AU"/>
          </a:p>
        </p:txBody>
      </p:sp>
      <p:sp>
        <p:nvSpPr>
          <p:cNvPr id="5" name="Footer Placeholder 4">
            <a:extLst>
              <a:ext uri="{FF2B5EF4-FFF2-40B4-BE49-F238E27FC236}">
                <a16:creationId xmlns:a16="http://schemas.microsoft.com/office/drawing/2014/main" id="{1BDD0DBD-DCC8-A711-3950-00E7E66552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AU"/>
          </a:p>
        </p:txBody>
      </p:sp>
      <p:sp>
        <p:nvSpPr>
          <p:cNvPr id="6" name="Slide Number Placeholder 5">
            <a:extLst>
              <a:ext uri="{FF2B5EF4-FFF2-40B4-BE49-F238E27FC236}">
                <a16:creationId xmlns:a16="http://schemas.microsoft.com/office/drawing/2014/main" id="{D9F5E9B5-2BBA-9120-9725-3C1F25E11A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CEE0CF6-4F65-4C8D-982C-2CB48E06C9B7}" type="slidenum">
              <a:rPr lang="en-AU" smtClean="0"/>
              <a:t>‹#›</a:t>
            </a:fld>
            <a:endParaRPr lang="en-AU"/>
          </a:p>
        </p:txBody>
      </p:sp>
    </p:spTree>
    <p:extLst>
      <p:ext uri="{BB962C8B-B14F-4D97-AF65-F5344CB8AC3E}">
        <p14:creationId xmlns:p14="http://schemas.microsoft.com/office/powerpoint/2010/main" val="14163584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sdgs.un.org/goals/goal14"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tasfisheriesresearch.org/centro/catch/" TargetMode="External"/><Relationship Id="rId2" Type="http://schemas.openxmlformats.org/officeDocument/2006/relationships/hyperlink" Target="https://fishing.tas.gov.au/community/fisheries-management/rock-lobster-stock-rebuilding/rock-lobster-translocation"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kM7hLtQ9jo0?feature=oembed" TargetMode="External"/></Relationships>
</file>

<file path=ppt/slides/_rels/slide14.xml.rels><?xml version="1.0" encoding="UTF-8" standalone="yes"?>
<Relationships xmlns="http://schemas.openxmlformats.org/package/2006/relationships"><Relationship Id="rId2" Type="http://schemas.openxmlformats.org/officeDocument/2006/relationships/hyperlink" Target="https://www.youtube.com/watch?v=7-v6ba8R8YM"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D40kDW1gZgw?feature=oembed"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vFbB0bPHUDQ?feature=oembed"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video" Target="https://www.youtube.com/embed/nsLLLT908Kk?feature=oembed"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video" Target="https://www.youtube.com/embed/oT3HSmGtgo8?feature=oembed"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7.xml"/><Relationship Id="rId1" Type="http://schemas.openxmlformats.org/officeDocument/2006/relationships/video" Target="https://www.youtube.com/embed/8ftbCLlumGw?feature=oembed"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video" Target="https://www.youtube.com/embed/xH1KJsmr1i8?feature=oembed"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a rock&#10;&#10;AI-generated content may be incorrect.">
            <a:extLst>
              <a:ext uri="{FF2B5EF4-FFF2-40B4-BE49-F238E27FC236}">
                <a16:creationId xmlns:a16="http://schemas.microsoft.com/office/drawing/2014/main" id="{F5721EB5-DC0E-1931-76B6-E738A32A8E04}"/>
              </a:ext>
            </a:extLst>
          </p:cNvPr>
          <p:cNvPicPr>
            <a:picLocks noChangeAspect="1"/>
          </p:cNvPicPr>
          <p:nvPr/>
        </p:nvPicPr>
        <p:blipFill>
          <a:blip r:embed="rId2">
            <a:extLst>
              <a:ext uri="{28A0092B-C50C-407E-A947-70E740481C1C}">
                <a14:useLocalDpi xmlns:a14="http://schemas.microsoft.com/office/drawing/2010/main" val="0"/>
              </a:ext>
            </a:extLst>
          </a:blip>
          <a:srcRect t="1429" r="-2" b="-2"/>
          <a:stretch>
            <a:fillRect/>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2" name="Title 1">
            <a:extLst>
              <a:ext uri="{FF2B5EF4-FFF2-40B4-BE49-F238E27FC236}">
                <a16:creationId xmlns:a16="http://schemas.microsoft.com/office/drawing/2014/main" id="{69DF426F-5926-9747-591C-586F5CFF4762}"/>
              </a:ext>
            </a:extLst>
          </p:cNvPr>
          <p:cNvSpPr>
            <a:spLocks noGrp="1"/>
          </p:cNvSpPr>
          <p:nvPr>
            <p:ph type="ctrTitle"/>
          </p:nvPr>
        </p:nvSpPr>
        <p:spPr>
          <a:xfrm>
            <a:off x="219759" y="252872"/>
            <a:ext cx="3161940" cy="2640247"/>
          </a:xfrm>
        </p:spPr>
        <p:txBody>
          <a:bodyPr>
            <a:normAutofit/>
          </a:bodyPr>
          <a:lstStyle/>
          <a:p>
            <a:pPr algn="l"/>
            <a:r>
              <a:rPr lang="en-AU" sz="3600" dirty="0">
                <a:solidFill>
                  <a:schemeClr val="tx1">
                    <a:lumMod val="85000"/>
                    <a:lumOff val="15000"/>
                  </a:schemeClr>
                </a:solidFill>
              </a:rPr>
              <a:t>Lesson plan: </a:t>
            </a:r>
            <a:br>
              <a:rPr lang="en-AU" sz="3600" dirty="0">
                <a:solidFill>
                  <a:schemeClr val="tx1">
                    <a:lumMod val="85000"/>
                    <a:lumOff val="15000"/>
                  </a:schemeClr>
                </a:solidFill>
              </a:rPr>
            </a:br>
            <a:r>
              <a:rPr lang="en-AU" sz="3600" dirty="0">
                <a:solidFill>
                  <a:schemeClr val="tx1">
                    <a:lumMod val="85000"/>
                    <a:lumOff val="15000"/>
                  </a:schemeClr>
                </a:solidFill>
              </a:rPr>
              <a:t>Lobsters, urchins and seaweed</a:t>
            </a:r>
          </a:p>
        </p:txBody>
      </p:sp>
      <p:sp>
        <p:nvSpPr>
          <p:cNvPr id="3" name="Subtitle 2">
            <a:extLst>
              <a:ext uri="{FF2B5EF4-FFF2-40B4-BE49-F238E27FC236}">
                <a16:creationId xmlns:a16="http://schemas.microsoft.com/office/drawing/2014/main" id="{04A2B485-4922-691A-C68E-061A9CB2BFBF}"/>
              </a:ext>
            </a:extLst>
          </p:cNvPr>
          <p:cNvSpPr>
            <a:spLocks noGrp="1"/>
          </p:cNvSpPr>
          <p:nvPr>
            <p:ph type="subTitle" idx="1"/>
          </p:nvPr>
        </p:nvSpPr>
        <p:spPr>
          <a:xfrm>
            <a:off x="219759" y="3102922"/>
            <a:ext cx="3306089" cy="1917133"/>
          </a:xfrm>
        </p:spPr>
        <p:txBody>
          <a:bodyPr>
            <a:normAutofit/>
          </a:bodyPr>
          <a:lstStyle/>
          <a:p>
            <a:pPr algn="l"/>
            <a:r>
              <a:rPr lang="en-AU" sz="1600" dirty="0">
                <a:solidFill>
                  <a:schemeClr val="tx1">
                    <a:lumMod val="85000"/>
                    <a:lumOff val="15000"/>
                  </a:schemeClr>
                </a:solidFill>
              </a:rPr>
              <a:t>Teacher resources linked to the Big Fish card game </a:t>
            </a:r>
          </a:p>
          <a:p>
            <a:pPr algn="l"/>
            <a:endParaRPr lang="en-AU" sz="1600" dirty="0">
              <a:solidFill>
                <a:schemeClr val="tx1">
                  <a:lumMod val="85000"/>
                  <a:lumOff val="15000"/>
                </a:schemeClr>
              </a:solidFill>
            </a:endParaRPr>
          </a:p>
          <a:p>
            <a:pPr algn="l"/>
            <a:r>
              <a:rPr lang="en-AU" sz="1600" i="1" dirty="0">
                <a:solidFill>
                  <a:schemeClr val="tx1">
                    <a:lumMod val="85000"/>
                    <a:lumOff val="15000"/>
                  </a:schemeClr>
                </a:solidFill>
              </a:rPr>
              <a:t>All photography in the document is by Matt Testoni and should only be used for teaching purposes as intended here</a:t>
            </a:r>
            <a:r>
              <a:rPr lang="en-AU" sz="1600" dirty="0">
                <a:solidFill>
                  <a:schemeClr val="tx1">
                    <a:lumMod val="85000"/>
                    <a:lumOff val="15000"/>
                  </a:schemeClr>
                </a:solidFill>
              </a:rPr>
              <a:t> </a:t>
            </a:r>
          </a:p>
          <a:p>
            <a:pPr algn="l"/>
            <a:endParaRPr lang="en-AU" sz="1600" dirty="0">
              <a:solidFill>
                <a:schemeClr val="tx1">
                  <a:lumMod val="85000"/>
                  <a:lumOff val="15000"/>
                </a:schemeClr>
              </a:solidFill>
            </a:endParaRPr>
          </a:p>
        </p:txBody>
      </p:sp>
      <p:pic>
        <p:nvPicPr>
          <p:cNvPr id="6" name="Picture 5" descr="A logo with colorful squares&#10;&#10;AI-generated content may be incorrect.">
            <a:extLst>
              <a:ext uri="{FF2B5EF4-FFF2-40B4-BE49-F238E27FC236}">
                <a16:creationId xmlns:a16="http://schemas.microsoft.com/office/drawing/2014/main" id="{A72A6411-3D64-4290-4EF8-AF2963D6CA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 y="5395545"/>
            <a:ext cx="2354645" cy="1476103"/>
          </a:xfrm>
          <a:prstGeom prst="rect">
            <a:avLst/>
          </a:prstGeom>
        </p:spPr>
      </p:pic>
      <p:sp>
        <p:nvSpPr>
          <p:cNvPr id="7" name="Subtitle 2">
            <a:extLst>
              <a:ext uri="{FF2B5EF4-FFF2-40B4-BE49-F238E27FC236}">
                <a16:creationId xmlns:a16="http://schemas.microsoft.com/office/drawing/2014/main" id="{F87F9B7C-8987-93C8-A216-1388E624ABCD}"/>
              </a:ext>
            </a:extLst>
          </p:cNvPr>
          <p:cNvSpPr txBox="1">
            <a:spLocks/>
          </p:cNvSpPr>
          <p:nvPr/>
        </p:nvSpPr>
        <p:spPr>
          <a:xfrm>
            <a:off x="2354642" y="5507271"/>
            <a:ext cx="1896881" cy="152776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AU" sz="1600" dirty="0">
                <a:solidFill>
                  <a:schemeClr val="tx1">
                    <a:lumMod val="85000"/>
                    <a:lumOff val="15000"/>
                  </a:schemeClr>
                </a:solidFill>
              </a:rPr>
              <a:t>Resource development supported by Inspiring Australia Tasmania</a:t>
            </a:r>
          </a:p>
        </p:txBody>
      </p:sp>
    </p:spTree>
    <p:extLst>
      <p:ext uri="{BB962C8B-B14F-4D97-AF65-F5344CB8AC3E}">
        <p14:creationId xmlns:p14="http://schemas.microsoft.com/office/powerpoint/2010/main" val="1623598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A18A0-48C6-546D-DA44-B6CA803AD66E}"/>
              </a:ext>
            </a:extLst>
          </p:cNvPr>
          <p:cNvSpPr>
            <a:spLocks noGrp="1"/>
          </p:cNvSpPr>
          <p:nvPr>
            <p:ph type="title"/>
          </p:nvPr>
        </p:nvSpPr>
        <p:spPr/>
        <p:txBody>
          <a:bodyPr/>
          <a:lstStyle/>
          <a:p>
            <a:r>
              <a:rPr lang="en-AU" b="1" dirty="0"/>
              <a:t>Australian Science Curriculum </a:t>
            </a:r>
          </a:p>
        </p:txBody>
      </p:sp>
      <p:sp>
        <p:nvSpPr>
          <p:cNvPr id="3" name="Content Placeholder 2">
            <a:extLst>
              <a:ext uri="{FF2B5EF4-FFF2-40B4-BE49-F238E27FC236}">
                <a16:creationId xmlns:a16="http://schemas.microsoft.com/office/drawing/2014/main" id="{0D77459F-0AB0-7A8B-665E-C7A58F1CDA90}"/>
              </a:ext>
            </a:extLst>
          </p:cNvPr>
          <p:cNvSpPr>
            <a:spLocks noGrp="1"/>
          </p:cNvSpPr>
          <p:nvPr>
            <p:ph idx="1"/>
          </p:nvPr>
        </p:nvSpPr>
        <p:spPr/>
        <p:txBody>
          <a:bodyPr>
            <a:normAutofit fontScale="92500" lnSpcReduction="10000"/>
          </a:bodyPr>
          <a:lstStyle/>
          <a:p>
            <a:pPr marL="0" indent="0">
              <a:buNone/>
            </a:pPr>
            <a:r>
              <a:rPr lang="en-AU" dirty="0"/>
              <a:t>Year 9</a:t>
            </a:r>
          </a:p>
          <a:p>
            <a:pPr marL="0" indent="0">
              <a:buNone/>
            </a:pPr>
            <a:r>
              <a:rPr lang="en-AU" dirty="0"/>
              <a:t>Outcomes: </a:t>
            </a:r>
          </a:p>
          <a:p>
            <a:pPr marL="0" indent="0">
              <a:buNone/>
            </a:pPr>
            <a:r>
              <a:rPr lang="en-GB" dirty="0"/>
              <a:t>This lesson targets the Biological sciences focus on </a:t>
            </a:r>
            <a:r>
              <a:rPr lang="en-GB" b="1" dirty="0"/>
              <a:t>interdependence and interactions within ecosystems</a:t>
            </a:r>
            <a:r>
              <a:rPr lang="en-GB" dirty="0"/>
              <a:t> and how biological systems respond to change.</a:t>
            </a:r>
            <a:endParaRPr lang="en-AU" dirty="0"/>
          </a:p>
          <a:p>
            <a:pPr marL="0" indent="0">
              <a:buNone/>
            </a:pPr>
            <a:r>
              <a:rPr lang="en-GB" dirty="0"/>
              <a:t>“</a:t>
            </a:r>
            <a:r>
              <a:rPr lang="en-GB" i="1" dirty="0"/>
              <a:t>Ecosystems consist of communities of interdependent organisms… matter and energy flow</a:t>
            </a:r>
            <a:r>
              <a:rPr lang="en-GB" dirty="0"/>
              <a:t>…” ACSSU176</a:t>
            </a:r>
          </a:p>
          <a:p>
            <a:pPr marL="0" indent="0">
              <a:buNone/>
            </a:pPr>
            <a:endParaRPr lang="en-GB" dirty="0"/>
          </a:p>
          <a:p>
            <a:pPr marL="0" indent="0">
              <a:buNone/>
            </a:pPr>
            <a:r>
              <a:rPr lang="en-GB" dirty="0"/>
              <a:t>Science Inquiry (collecting/analysing data from a model) </a:t>
            </a:r>
          </a:p>
          <a:p>
            <a:pPr marL="0" indent="0">
              <a:buNone/>
            </a:pPr>
            <a:r>
              <a:rPr lang="en-GB" dirty="0"/>
              <a:t>Science as a Human Endeavour (evaluating management responses).</a:t>
            </a:r>
            <a:endParaRPr lang="en-AU" dirty="0"/>
          </a:p>
        </p:txBody>
      </p:sp>
    </p:spTree>
    <p:extLst>
      <p:ext uri="{BB962C8B-B14F-4D97-AF65-F5344CB8AC3E}">
        <p14:creationId xmlns:p14="http://schemas.microsoft.com/office/powerpoint/2010/main" val="3938814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D2915-9458-DDD3-4E04-8FE06B6A25CB}"/>
              </a:ext>
            </a:extLst>
          </p:cNvPr>
          <p:cNvSpPr>
            <a:spLocks noGrp="1"/>
          </p:cNvSpPr>
          <p:nvPr>
            <p:ph type="title"/>
          </p:nvPr>
        </p:nvSpPr>
        <p:spPr/>
        <p:txBody>
          <a:bodyPr/>
          <a:lstStyle/>
          <a:p>
            <a:r>
              <a:rPr lang="en-AU" dirty="0"/>
              <a:t>UN Sustainable Development Goals</a:t>
            </a:r>
          </a:p>
        </p:txBody>
      </p:sp>
      <p:sp>
        <p:nvSpPr>
          <p:cNvPr id="3" name="Content Placeholder 2">
            <a:extLst>
              <a:ext uri="{FF2B5EF4-FFF2-40B4-BE49-F238E27FC236}">
                <a16:creationId xmlns:a16="http://schemas.microsoft.com/office/drawing/2014/main" id="{FA2C7DE2-3E1E-157D-581A-2226AFAF37E2}"/>
              </a:ext>
            </a:extLst>
          </p:cNvPr>
          <p:cNvSpPr>
            <a:spLocks noGrp="1"/>
          </p:cNvSpPr>
          <p:nvPr>
            <p:ph idx="1"/>
          </p:nvPr>
        </p:nvSpPr>
        <p:spPr/>
        <p:txBody>
          <a:bodyPr/>
          <a:lstStyle/>
          <a:p>
            <a:r>
              <a:rPr lang="en-GB" u="sng" dirty="0">
                <a:hlinkClick r:id="rId2"/>
              </a:rPr>
              <a:t>Goal 14: Conserve and sustainably use the oceans, seas and marine resources for sustainable development</a:t>
            </a:r>
            <a:endParaRPr lang="en-AU" dirty="0"/>
          </a:p>
        </p:txBody>
      </p:sp>
    </p:spTree>
    <p:extLst>
      <p:ext uri="{BB962C8B-B14F-4D97-AF65-F5344CB8AC3E}">
        <p14:creationId xmlns:p14="http://schemas.microsoft.com/office/powerpoint/2010/main" val="3556052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B31DA-2481-07BE-0452-92E13401BD17}"/>
              </a:ext>
            </a:extLst>
          </p:cNvPr>
          <p:cNvSpPr>
            <a:spLocks noGrp="1"/>
          </p:cNvSpPr>
          <p:nvPr>
            <p:ph type="title"/>
          </p:nvPr>
        </p:nvSpPr>
        <p:spPr>
          <a:xfrm>
            <a:off x="670775" y="300730"/>
            <a:ext cx="10515600" cy="542837"/>
          </a:xfrm>
        </p:spPr>
        <p:txBody>
          <a:bodyPr>
            <a:normAutofit fontScale="90000"/>
          </a:bodyPr>
          <a:lstStyle/>
          <a:p>
            <a:r>
              <a:rPr lang="en-AU" b="1" dirty="0"/>
              <a:t>Core concepts</a:t>
            </a:r>
          </a:p>
        </p:txBody>
      </p:sp>
      <p:sp>
        <p:nvSpPr>
          <p:cNvPr id="3" name="Content Placeholder 2">
            <a:extLst>
              <a:ext uri="{FF2B5EF4-FFF2-40B4-BE49-F238E27FC236}">
                <a16:creationId xmlns:a16="http://schemas.microsoft.com/office/drawing/2014/main" id="{563D255B-4CB2-1804-A550-84CED23F140C}"/>
              </a:ext>
            </a:extLst>
          </p:cNvPr>
          <p:cNvSpPr>
            <a:spLocks noGrp="1"/>
          </p:cNvSpPr>
          <p:nvPr>
            <p:ph idx="1"/>
          </p:nvPr>
        </p:nvSpPr>
        <p:spPr>
          <a:xfrm>
            <a:off x="416417" y="1081824"/>
            <a:ext cx="11359166" cy="5475445"/>
          </a:xfrm>
        </p:spPr>
        <p:txBody>
          <a:bodyPr>
            <a:normAutofit fontScale="85000" lnSpcReduction="20000"/>
          </a:bodyPr>
          <a:lstStyle/>
          <a:p>
            <a:r>
              <a:rPr lang="en-AU" i="1" dirty="0"/>
              <a:t>Long-spined sea urchins </a:t>
            </a:r>
            <a:r>
              <a:rPr lang="en-AU" dirty="0"/>
              <a:t>have had their home range extended into Tasmania due to climate change and ocean warming. They are a </a:t>
            </a:r>
            <a:r>
              <a:rPr lang="en-AU" b="1" dirty="0"/>
              <a:t>range shifting species</a:t>
            </a:r>
            <a:r>
              <a:rPr lang="en-AU" dirty="0"/>
              <a:t>.</a:t>
            </a:r>
          </a:p>
          <a:p>
            <a:r>
              <a:rPr lang="en-AU" dirty="0"/>
              <a:t>Long-spined sea urchins have become a dominant herbivore (plant-eating animal), which has destroyed underwater </a:t>
            </a:r>
            <a:r>
              <a:rPr lang="en-AU" i="1" dirty="0"/>
              <a:t>seaweed or kelp  forests</a:t>
            </a:r>
            <a:r>
              <a:rPr lang="en-AU" dirty="0"/>
              <a:t> that are key habitats for many Tasmanian fish species.</a:t>
            </a:r>
          </a:p>
          <a:p>
            <a:r>
              <a:rPr lang="en-AU" dirty="0"/>
              <a:t>Long-spined sea urchin predators are primarily the </a:t>
            </a:r>
            <a:r>
              <a:rPr lang="en-AU" i="1" dirty="0"/>
              <a:t>southern rock lobster. </a:t>
            </a:r>
            <a:r>
              <a:rPr lang="en-AU" dirty="0"/>
              <a:t>Yet, lobster abundance is very low due to recreational and commercial fishing. Simply speaking, lobsters are overfished and cannot control urchins. </a:t>
            </a:r>
          </a:p>
          <a:p>
            <a:r>
              <a:rPr lang="en-AU" dirty="0"/>
              <a:t>Only larger </a:t>
            </a:r>
            <a:r>
              <a:rPr lang="en-AU" i="1" dirty="0"/>
              <a:t>rock lobsters </a:t>
            </a:r>
            <a:r>
              <a:rPr lang="en-AU" dirty="0"/>
              <a:t>are able to consume </a:t>
            </a:r>
            <a:r>
              <a:rPr lang="en-AU" i="1" dirty="0"/>
              <a:t>long-spined sea urchins</a:t>
            </a:r>
            <a:r>
              <a:rPr lang="en-AU" dirty="0"/>
              <a:t>. </a:t>
            </a:r>
          </a:p>
          <a:p>
            <a:r>
              <a:rPr lang="en-AU" dirty="0"/>
              <a:t>Once urchins eat all the seaweed and form an “</a:t>
            </a:r>
            <a:r>
              <a:rPr lang="en-AU" b="1" dirty="0"/>
              <a:t>urchin barren</a:t>
            </a:r>
            <a:r>
              <a:rPr lang="en-AU" dirty="0"/>
              <a:t>” it is very hard and slow to restore the kelp forests back, unless all urchins are removed. </a:t>
            </a:r>
          </a:p>
          <a:p>
            <a:r>
              <a:rPr lang="en-AU" dirty="0"/>
              <a:t> Over the last few decades, nearly 90% of Tasmanian kelp forests have been lost. This has devastating impacts on Tasmanian seafood industry, especially abalone harvests. Tasmanian government is supporting an urchin harvest industry with the goal of artificially reducing urchin numbers. </a:t>
            </a:r>
          </a:p>
          <a:p>
            <a:r>
              <a:rPr lang="en-AU" dirty="0"/>
              <a:t>To control urchins, it is essential to restore </a:t>
            </a:r>
            <a:r>
              <a:rPr lang="en-AU" i="1" dirty="0"/>
              <a:t>southern rock lobster </a:t>
            </a:r>
            <a:r>
              <a:rPr lang="en-AU" dirty="0"/>
              <a:t>populations. </a:t>
            </a:r>
          </a:p>
        </p:txBody>
      </p:sp>
    </p:spTree>
    <p:extLst>
      <p:ext uri="{BB962C8B-B14F-4D97-AF65-F5344CB8AC3E}">
        <p14:creationId xmlns:p14="http://schemas.microsoft.com/office/powerpoint/2010/main" val="4209949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up of plants in the water&#10;&#10;AI-generated content may be incorrect.">
            <a:extLst>
              <a:ext uri="{FF2B5EF4-FFF2-40B4-BE49-F238E27FC236}">
                <a16:creationId xmlns:a16="http://schemas.microsoft.com/office/drawing/2014/main" id="{29F934B8-2A9A-F23C-9D4C-3BA3E86CDC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63278"/>
            <a:ext cx="3917314" cy="2937985"/>
          </a:xfrm>
          <a:prstGeom prst="rect">
            <a:avLst/>
          </a:prstGeom>
        </p:spPr>
      </p:pic>
      <p:pic>
        <p:nvPicPr>
          <p:cNvPr id="7" name="Picture 6" descr="A lobster swimming in the water&#10;&#10;AI-generated content may be incorrect.">
            <a:extLst>
              <a:ext uri="{FF2B5EF4-FFF2-40B4-BE49-F238E27FC236}">
                <a16:creationId xmlns:a16="http://schemas.microsoft.com/office/drawing/2014/main" id="{C312F461-3457-94F7-CD99-F6E9E3D40A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17314" y="1755935"/>
            <a:ext cx="4712524" cy="2945328"/>
          </a:xfrm>
          <a:prstGeom prst="rect">
            <a:avLst/>
          </a:prstGeom>
        </p:spPr>
      </p:pic>
      <p:pic>
        <p:nvPicPr>
          <p:cNvPr id="3" name="Picture 2" descr="A group of sea urchins on a rock&#10;&#10;AI-generated content may be incorrect.">
            <a:extLst>
              <a:ext uri="{FF2B5EF4-FFF2-40B4-BE49-F238E27FC236}">
                <a16:creationId xmlns:a16="http://schemas.microsoft.com/office/drawing/2014/main" id="{F057A2BB-35B2-2D1A-8253-7D509F7136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74088" y="1755935"/>
            <a:ext cx="3917912" cy="2937984"/>
          </a:xfrm>
          <a:prstGeom prst="rect">
            <a:avLst/>
          </a:prstGeom>
        </p:spPr>
      </p:pic>
    </p:spTree>
    <p:extLst>
      <p:ext uri="{BB962C8B-B14F-4D97-AF65-F5344CB8AC3E}">
        <p14:creationId xmlns:p14="http://schemas.microsoft.com/office/powerpoint/2010/main" val="3926948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97084-5D9A-262A-27FF-C2C7A957CB85}"/>
              </a:ext>
            </a:extLst>
          </p:cNvPr>
          <p:cNvSpPr>
            <a:spLocks noGrp="1"/>
          </p:cNvSpPr>
          <p:nvPr>
            <p:ph type="title"/>
          </p:nvPr>
        </p:nvSpPr>
        <p:spPr/>
        <p:txBody>
          <a:bodyPr/>
          <a:lstStyle/>
          <a:p>
            <a:r>
              <a:rPr lang="en-AU" b="1" dirty="0"/>
              <a:t>Learning intention</a:t>
            </a:r>
          </a:p>
        </p:txBody>
      </p:sp>
      <p:sp>
        <p:nvSpPr>
          <p:cNvPr id="3" name="Content Placeholder 2">
            <a:extLst>
              <a:ext uri="{FF2B5EF4-FFF2-40B4-BE49-F238E27FC236}">
                <a16:creationId xmlns:a16="http://schemas.microsoft.com/office/drawing/2014/main" id="{39963143-8AAB-BAF7-02AB-76D593E52327}"/>
              </a:ext>
            </a:extLst>
          </p:cNvPr>
          <p:cNvSpPr>
            <a:spLocks noGrp="1"/>
          </p:cNvSpPr>
          <p:nvPr>
            <p:ph idx="1"/>
          </p:nvPr>
        </p:nvSpPr>
        <p:spPr/>
        <p:txBody>
          <a:bodyPr>
            <a:normAutofit lnSpcReduction="10000"/>
          </a:bodyPr>
          <a:lstStyle/>
          <a:p>
            <a:pPr marL="0" indent="0">
              <a:buNone/>
            </a:pPr>
            <a:endParaRPr lang="en-GB" b="1" dirty="0"/>
          </a:p>
          <a:p>
            <a:pPr marL="0" indent="0">
              <a:buNone/>
            </a:pPr>
            <a:r>
              <a:rPr lang="en-GB" dirty="0"/>
              <a:t>Students use the Big Fish game (as a simulation) to model a </a:t>
            </a:r>
            <a:r>
              <a:rPr lang="en-GB" b="1" dirty="0"/>
              <a:t>trophic cascade</a:t>
            </a:r>
            <a:r>
              <a:rPr lang="en-GB" dirty="0"/>
              <a:t> on temperate reefs:</a:t>
            </a:r>
          </a:p>
          <a:p>
            <a:r>
              <a:rPr lang="en-GB" b="1" dirty="0"/>
              <a:t>Seaweed/kelp</a:t>
            </a:r>
            <a:r>
              <a:rPr lang="en-GB" dirty="0"/>
              <a:t> = habitat and primary producer</a:t>
            </a:r>
          </a:p>
          <a:p>
            <a:r>
              <a:rPr lang="en-GB" b="1" dirty="0"/>
              <a:t>Long-spined sea urchins</a:t>
            </a:r>
            <a:r>
              <a:rPr lang="en-GB" dirty="0"/>
              <a:t> = grazer that can remove kelp and create “barrens”</a:t>
            </a:r>
          </a:p>
          <a:p>
            <a:r>
              <a:rPr lang="en-GB" b="1" dirty="0"/>
              <a:t>Rock lobsters</a:t>
            </a:r>
            <a:r>
              <a:rPr lang="en-GB" dirty="0"/>
              <a:t> = predator that can reduce urchin grazing pressure</a:t>
            </a:r>
          </a:p>
          <a:p>
            <a:r>
              <a:rPr lang="en-GB" dirty="0"/>
              <a:t>Real-world context: </a:t>
            </a:r>
            <a:r>
              <a:rPr lang="en-AU" dirty="0"/>
              <a:t>long-spined urchins have expanded into Tasmania and are having large negative impact on Tasmanian seafood industry and ecosystems. </a:t>
            </a:r>
          </a:p>
        </p:txBody>
      </p:sp>
    </p:spTree>
    <p:extLst>
      <p:ext uri="{BB962C8B-B14F-4D97-AF65-F5344CB8AC3E}">
        <p14:creationId xmlns:p14="http://schemas.microsoft.com/office/powerpoint/2010/main" val="2351406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F551C-C305-B116-F02F-F8E15E1B6A0D}"/>
              </a:ext>
            </a:extLst>
          </p:cNvPr>
          <p:cNvSpPr>
            <a:spLocks noGrp="1"/>
          </p:cNvSpPr>
          <p:nvPr>
            <p:ph type="title"/>
          </p:nvPr>
        </p:nvSpPr>
        <p:spPr/>
        <p:txBody>
          <a:bodyPr/>
          <a:lstStyle/>
          <a:p>
            <a:r>
              <a:rPr lang="en-GB" b="1" dirty="0"/>
              <a:t>Success criteria</a:t>
            </a:r>
            <a:endParaRPr lang="en-AU" dirty="0"/>
          </a:p>
        </p:txBody>
      </p:sp>
      <p:sp>
        <p:nvSpPr>
          <p:cNvPr id="3" name="Content Placeholder 2">
            <a:extLst>
              <a:ext uri="{FF2B5EF4-FFF2-40B4-BE49-F238E27FC236}">
                <a16:creationId xmlns:a16="http://schemas.microsoft.com/office/drawing/2014/main" id="{2369B01F-DE6A-EDDF-BAB6-DC902A0ED5C4}"/>
              </a:ext>
            </a:extLst>
          </p:cNvPr>
          <p:cNvSpPr>
            <a:spLocks noGrp="1"/>
          </p:cNvSpPr>
          <p:nvPr>
            <p:ph idx="1"/>
          </p:nvPr>
        </p:nvSpPr>
        <p:spPr/>
        <p:txBody>
          <a:bodyPr/>
          <a:lstStyle/>
          <a:p>
            <a:pPr marL="0" indent="0">
              <a:buNone/>
            </a:pPr>
            <a:r>
              <a:rPr lang="en-GB" dirty="0"/>
              <a:t>By the end, students can:</a:t>
            </a:r>
          </a:p>
          <a:p>
            <a:r>
              <a:rPr lang="en-GB" dirty="0"/>
              <a:t>Draw a simple food web for kelp–urchin–lobster and label energy flow.</a:t>
            </a:r>
          </a:p>
          <a:p>
            <a:r>
              <a:rPr lang="en-GB" dirty="0"/>
              <a:t>Explain (with evidence from their game data) what happens when lobster numbers drop.</a:t>
            </a:r>
          </a:p>
          <a:p>
            <a:r>
              <a:rPr lang="en-GB" dirty="0"/>
              <a:t>Propose one management response (e.g., protection of predators, urchin harvest), </a:t>
            </a:r>
            <a:r>
              <a:rPr lang="en-AU" dirty="0"/>
              <a:t>explain their costs and benefits and justify them. </a:t>
            </a:r>
          </a:p>
        </p:txBody>
      </p:sp>
    </p:spTree>
    <p:extLst>
      <p:ext uri="{BB962C8B-B14F-4D97-AF65-F5344CB8AC3E}">
        <p14:creationId xmlns:p14="http://schemas.microsoft.com/office/powerpoint/2010/main" val="796409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308DF-8625-9AD1-540E-BBEA8F069925}"/>
              </a:ext>
            </a:extLst>
          </p:cNvPr>
          <p:cNvSpPr>
            <a:spLocks noGrp="1"/>
          </p:cNvSpPr>
          <p:nvPr>
            <p:ph type="title"/>
          </p:nvPr>
        </p:nvSpPr>
        <p:spPr/>
        <p:txBody>
          <a:bodyPr/>
          <a:lstStyle/>
          <a:p>
            <a:r>
              <a:rPr lang="en-AU" b="1" dirty="0"/>
              <a:t>Duration</a:t>
            </a:r>
          </a:p>
        </p:txBody>
      </p:sp>
      <p:sp>
        <p:nvSpPr>
          <p:cNvPr id="3" name="Content Placeholder 2">
            <a:extLst>
              <a:ext uri="{FF2B5EF4-FFF2-40B4-BE49-F238E27FC236}">
                <a16:creationId xmlns:a16="http://schemas.microsoft.com/office/drawing/2014/main" id="{AA78A883-108B-CDF4-89C0-7B70C5937E79}"/>
              </a:ext>
            </a:extLst>
          </p:cNvPr>
          <p:cNvSpPr>
            <a:spLocks noGrp="1"/>
          </p:cNvSpPr>
          <p:nvPr>
            <p:ph idx="1"/>
          </p:nvPr>
        </p:nvSpPr>
        <p:spPr/>
        <p:txBody>
          <a:bodyPr/>
          <a:lstStyle/>
          <a:p>
            <a:pPr marL="0" indent="0">
              <a:buNone/>
            </a:pPr>
            <a:r>
              <a:rPr lang="en-GB" dirty="0"/>
              <a:t>2 × 50–60 min lessons (play + analysis/write-up)</a:t>
            </a:r>
          </a:p>
          <a:p>
            <a:pPr marL="0" indent="0">
              <a:buNone/>
            </a:pPr>
            <a:br>
              <a:rPr lang="en-GB" dirty="0"/>
            </a:br>
            <a:r>
              <a:rPr lang="en-GB" sz="3600" b="1" dirty="0"/>
              <a:t>Resources</a:t>
            </a:r>
            <a:endParaRPr lang="en-GB" b="1" dirty="0"/>
          </a:p>
          <a:p>
            <a:r>
              <a:rPr lang="en-GB" dirty="0"/>
              <a:t>Big Fish Card Game (one deck per group of 4 if possible)</a:t>
            </a:r>
          </a:p>
          <a:p>
            <a:r>
              <a:rPr lang="en-AU" dirty="0"/>
              <a:t> Cardboard cut to resemble a large blank card (to create a new card of policy action)</a:t>
            </a:r>
          </a:p>
          <a:p>
            <a:r>
              <a:rPr lang="en-GB" dirty="0"/>
              <a:t>Student recording sheet for flow chart creation</a:t>
            </a:r>
          </a:p>
          <a:p>
            <a:r>
              <a:rPr lang="en-GB" dirty="0"/>
              <a:t>Whiteboard / projector</a:t>
            </a:r>
          </a:p>
          <a:p>
            <a:endParaRPr lang="en-AU" dirty="0"/>
          </a:p>
        </p:txBody>
      </p:sp>
    </p:spTree>
    <p:extLst>
      <p:ext uri="{BB962C8B-B14F-4D97-AF65-F5344CB8AC3E}">
        <p14:creationId xmlns:p14="http://schemas.microsoft.com/office/powerpoint/2010/main" val="273087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uba diver in the water&#10;&#10;AI-generated content may be incorrect.">
            <a:extLst>
              <a:ext uri="{FF2B5EF4-FFF2-40B4-BE49-F238E27FC236}">
                <a16:creationId xmlns:a16="http://schemas.microsoft.com/office/drawing/2014/main" id="{C71AF8C7-7EC8-1FE3-CEC7-D4A6791B96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31920" y="2204720"/>
            <a:ext cx="4368800" cy="3276600"/>
          </a:xfrm>
          <a:prstGeom prst="rect">
            <a:avLst/>
          </a:prstGeom>
        </p:spPr>
      </p:pic>
      <p:pic>
        <p:nvPicPr>
          <p:cNvPr id="5" name="Picture 4" descr="A close-up of a rock in the water&#10;&#10;AI-generated content may be incorrect.">
            <a:extLst>
              <a:ext uri="{FF2B5EF4-FFF2-40B4-BE49-F238E27FC236}">
                <a16:creationId xmlns:a16="http://schemas.microsoft.com/office/drawing/2014/main" id="{08F75468-AA66-5BDB-F38A-F98C104A63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00720" y="2204720"/>
            <a:ext cx="3931920" cy="2948940"/>
          </a:xfrm>
          <a:prstGeom prst="rect">
            <a:avLst/>
          </a:prstGeom>
        </p:spPr>
      </p:pic>
      <p:pic>
        <p:nvPicPr>
          <p:cNvPr id="7" name="Picture 6" descr="A scuba diver swimming under water&#10;&#10;AI-generated content may be incorrect.">
            <a:extLst>
              <a:ext uri="{FF2B5EF4-FFF2-40B4-BE49-F238E27FC236}">
                <a16:creationId xmlns:a16="http://schemas.microsoft.com/office/drawing/2014/main" id="{AF51851E-4F7B-B03D-72C9-5A3AB9AFDE2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04720"/>
            <a:ext cx="3931920" cy="2948940"/>
          </a:xfrm>
          <a:prstGeom prst="rect">
            <a:avLst/>
          </a:prstGeom>
        </p:spPr>
      </p:pic>
    </p:spTree>
    <p:extLst>
      <p:ext uri="{BB962C8B-B14F-4D97-AF65-F5344CB8AC3E}">
        <p14:creationId xmlns:p14="http://schemas.microsoft.com/office/powerpoint/2010/main" val="1540708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659E0-98E5-2FCA-B2EB-3AF8E9C9319A}"/>
              </a:ext>
            </a:extLst>
          </p:cNvPr>
          <p:cNvSpPr>
            <a:spLocks noGrp="1"/>
          </p:cNvSpPr>
          <p:nvPr>
            <p:ph type="title"/>
          </p:nvPr>
        </p:nvSpPr>
        <p:spPr/>
        <p:txBody>
          <a:bodyPr/>
          <a:lstStyle/>
          <a:p>
            <a:r>
              <a:rPr lang="en-AU" b="1" dirty="0"/>
              <a:t>Assessment</a:t>
            </a:r>
          </a:p>
        </p:txBody>
      </p:sp>
      <p:sp>
        <p:nvSpPr>
          <p:cNvPr id="3" name="Content Placeholder 2">
            <a:extLst>
              <a:ext uri="{FF2B5EF4-FFF2-40B4-BE49-F238E27FC236}">
                <a16:creationId xmlns:a16="http://schemas.microsoft.com/office/drawing/2014/main" id="{DA82AD4A-0F0E-52A3-31A9-9CA96ACAE8F0}"/>
              </a:ext>
            </a:extLst>
          </p:cNvPr>
          <p:cNvSpPr>
            <a:spLocks noGrp="1"/>
          </p:cNvSpPr>
          <p:nvPr>
            <p:ph idx="1"/>
          </p:nvPr>
        </p:nvSpPr>
        <p:spPr>
          <a:xfrm>
            <a:off x="665480" y="1764665"/>
            <a:ext cx="10515600" cy="3701415"/>
          </a:xfrm>
        </p:spPr>
        <p:txBody>
          <a:bodyPr>
            <a:normAutofit/>
          </a:bodyPr>
          <a:lstStyle/>
          <a:p>
            <a:pPr marL="0" indent="0">
              <a:buNone/>
            </a:pPr>
            <a:r>
              <a:rPr lang="en-AU" dirty="0"/>
              <a:t>Students will: </a:t>
            </a:r>
          </a:p>
          <a:p>
            <a:pPr marL="514350" indent="-514350">
              <a:buAutoNum type="arabicParenR"/>
            </a:pPr>
            <a:r>
              <a:rPr lang="en-AU" dirty="0"/>
              <a:t>design a new card in the game (wild card or event card) that would represent a policy to manage urchin numbers, </a:t>
            </a:r>
          </a:p>
          <a:p>
            <a:pPr marL="514350" indent="-514350">
              <a:buAutoNum type="arabicParenR"/>
            </a:pPr>
            <a:r>
              <a:rPr lang="en-AU" dirty="0"/>
              <a:t>present the card (oral presentation) to the class, explain why it is useful and how it works. </a:t>
            </a:r>
          </a:p>
          <a:p>
            <a:pPr marL="514350" indent="-514350">
              <a:buAutoNum type="arabicParenR"/>
            </a:pPr>
            <a:r>
              <a:rPr lang="en-AU" dirty="0"/>
              <a:t>(optional) draw a flowchart showing the interactions of long-spines sea urchins with other species.</a:t>
            </a:r>
          </a:p>
          <a:p>
            <a:pPr marL="0" indent="0">
              <a:buNone/>
            </a:pPr>
            <a:endParaRPr lang="en-AU" dirty="0"/>
          </a:p>
        </p:txBody>
      </p:sp>
    </p:spTree>
    <p:extLst>
      <p:ext uri="{BB962C8B-B14F-4D97-AF65-F5344CB8AC3E}">
        <p14:creationId xmlns:p14="http://schemas.microsoft.com/office/powerpoint/2010/main" val="1154674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0FCA8-DF19-439A-A848-AD49DE950449}"/>
              </a:ext>
            </a:extLst>
          </p:cNvPr>
          <p:cNvSpPr>
            <a:spLocks noGrp="1"/>
          </p:cNvSpPr>
          <p:nvPr>
            <p:ph type="title"/>
          </p:nvPr>
        </p:nvSpPr>
        <p:spPr/>
        <p:txBody>
          <a:bodyPr/>
          <a:lstStyle/>
          <a:p>
            <a:r>
              <a:rPr lang="en-AU" b="1" dirty="0"/>
              <a:t>Tips for assessment:  </a:t>
            </a:r>
          </a:p>
        </p:txBody>
      </p:sp>
      <p:sp>
        <p:nvSpPr>
          <p:cNvPr id="3" name="Content Placeholder 2">
            <a:extLst>
              <a:ext uri="{FF2B5EF4-FFF2-40B4-BE49-F238E27FC236}">
                <a16:creationId xmlns:a16="http://schemas.microsoft.com/office/drawing/2014/main" id="{EF9BA93C-324E-8A05-717B-A79172A5FEE9}"/>
              </a:ext>
            </a:extLst>
          </p:cNvPr>
          <p:cNvSpPr>
            <a:spLocks noGrp="1"/>
          </p:cNvSpPr>
          <p:nvPr>
            <p:ph idx="1"/>
          </p:nvPr>
        </p:nvSpPr>
        <p:spPr>
          <a:xfrm>
            <a:off x="838200" y="1690688"/>
            <a:ext cx="10515600" cy="4351338"/>
          </a:xfrm>
        </p:spPr>
        <p:txBody>
          <a:bodyPr>
            <a:normAutofit fontScale="92500" lnSpcReduction="10000"/>
          </a:bodyPr>
          <a:lstStyle/>
          <a:p>
            <a:r>
              <a:rPr lang="en-AU" dirty="0"/>
              <a:t>It can be useful for students to look through wild and event cards present in the full Big Fish card game to understand the type of cards that could be created and actions they do (i.e. discard a card, grow fish, get an extra card or fish)</a:t>
            </a:r>
          </a:p>
          <a:p>
            <a:r>
              <a:rPr lang="en-AU" dirty="0"/>
              <a:t>Example policy cards include a one off wild card that translocates lobsters or an event card that gives some boost to the players because a long-spined sea urchin fishery was established and subsidised by the Tasmanian government. Both of which currently occur in Tasmania.</a:t>
            </a:r>
          </a:p>
          <a:p>
            <a:r>
              <a:rPr lang="en-AU" dirty="0">
                <a:hlinkClick r:id="rId2"/>
              </a:rPr>
              <a:t>https://fishing.tas.gov.au/community/fisheries-management/rock-lobster-stock-rebuilding/rock-lobster-translocation</a:t>
            </a:r>
            <a:endParaRPr lang="en-AU" dirty="0"/>
          </a:p>
          <a:p>
            <a:r>
              <a:rPr lang="en-AU" dirty="0">
                <a:hlinkClick r:id="rId3"/>
              </a:rPr>
              <a:t>https://tasfisheriesresearch.org/centro/catch/</a:t>
            </a:r>
            <a:endParaRPr lang="en-AU" dirty="0"/>
          </a:p>
        </p:txBody>
      </p:sp>
    </p:spTree>
    <p:extLst>
      <p:ext uri="{BB962C8B-B14F-4D97-AF65-F5344CB8AC3E}">
        <p14:creationId xmlns:p14="http://schemas.microsoft.com/office/powerpoint/2010/main" val="4011644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65428-4C16-75C6-7BBC-A3FC36124870}"/>
              </a:ext>
            </a:extLst>
          </p:cNvPr>
          <p:cNvSpPr>
            <a:spLocks noGrp="1"/>
          </p:cNvSpPr>
          <p:nvPr>
            <p:ph type="title"/>
          </p:nvPr>
        </p:nvSpPr>
        <p:spPr>
          <a:xfrm>
            <a:off x="838200" y="365125"/>
            <a:ext cx="10515600" cy="721995"/>
          </a:xfrm>
        </p:spPr>
        <p:txBody>
          <a:bodyPr/>
          <a:lstStyle/>
          <a:p>
            <a:r>
              <a:rPr lang="en-AU" b="1" dirty="0"/>
              <a:t>Setup </a:t>
            </a:r>
          </a:p>
        </p:txBody>
      </p:sp>
      <p:sp>
        <p:nvSpPr>
          <p:cNvPr id="3" name="Content Placeholder 2">
            <a:extLst>
              <a:ext uri="{FF2B5EF4-FFF2-40B4-BE49-F238E27FC236}">
                <a16:creationId xmlns:a16="http://schemas.microsoft.com/office/drawing/2014/main" id="{90852A41-CC5D-E176-A581-99FCD34B89B1}"/>
              </a:ext>
            </a:extLst>
          </p:cNvPr>
          <p:cNvSpPr>
            <a:spLocks noGrp="1"/>
          </p:cNvSpPr>
          <p:nvPr>
            <p:ph idx="1"/>
          </p:nvPr>
        </p:nvSpPr>
        <p:spPr>
          <a:xfrm>
            <a:off x="335280" y="1391920"/>
            <a:ext cx="11216640" cy="4876800"/>
          </a:xfrm>
        </p:spPr>
        <p:txBody>
          <a:bodyPr>
            <a:normAutofit fontScale="92500" lnSpcReduction="10000"/>
          </a:bodyPr>
          <a:lstStyle/>
          <a:p>
            <a:r>
              <a:rPr lang="en-AU" dirty="0"/>
              <a:t>The game starts with each student (or pairs of students, if playing in pairs) has a fishing spot with 2 Big fish, 2 Medium fish, 2 Juvenile fish and 2 Larval fish (fish size in the game is determined by card orientation). Each student will also have a seaweed card in their fishing spot. </a:t>
            </a:r>
          </a:p>
          <a:p>
            <a:r>
              <a:rPr lang="en-AU" dirty="0"/>
              <a:t>Place the card deck in the middle (face-down) and take 6 cards and place them face-up. These cards should be a mix of Blue Grouper Wild cards, Seaweed and Giant Kelp Wild cards and various Fish cards (include at least 1 Lobster). </a:t>
            </a:r>
          </a:p>
          <a:p>
            <a:r>
              <a:rPr lang="en-AU" dirty="0"/>
              <a:t>The full card deck is not needed for the scenario, so it is best to select around 50 cards, with about 70% of Fish card and 30% of Wild cards. </a:t>
            </a:r>
          </a:p>
          <a:p>
            <a:r>
              <a:rPr lang="en-AU" dirty="0"/>
              <a:t>The Event cards (drawn at the end of each round) should be arranged so that the first card is Seaweed Planting, the second card is Urchin Arrival and the third (last) card is the Game End card. Students will only play 3 rounds. </a:t>
            </a:r>
          </a:p>
        </p:txBody>
      </p:sp>
    </p:spTree>
    <p:extLst>
      <p:ext uri="{BB962C8B-B14F-4D97-AF65-F5344CB8AC3E}">
        <p14:creationId xmlns:p14="http://schemas.microsoft.com/office/powerpoint/2010/main" val="4270270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47FC8-B81A-7835-6D62-39D8F9753AD2}"/>
              </a:ext>
            </a:extLst>
          </p:cNvPr>
          <p:cNvSpPr>
            <a:spLocks noGrp="1"/>
          </p:cNvSpPr>
          <p:nvPr>
            <p:ph type="title"/>
          </p:nvPr>
        </p:nvSpPr>
        <p:spPr/>
        <p:txBody>
          <a:bodyPr/>
          <a:lstStyle/>
          <a:p>
            <a:r>
              <a:rPr lang="en-AU" b="1" dirty="0"/>
              <a:t>Setup instructional video</a:t>
            </a:r>
          </a:p>
        </p:txBody>
      </p:sp>
      <p:pic>
        <p:nvPicPr>
          <p:cNvPr id="4" name="Online Media 3" title="Lesson Plan 1, Setup for Urchins, Lobsters and Seaweed">
            <a:hlinkClick r:id="" action="ppaction://media"/>
            <a:extLst>
              <a:ext uri="{FF2B5EF4-FFF2-40B4-BE49-F238E27FC236}">
                <a16:creationId xmlns:a16="http://schemas.microsoft.com/office/drawing/2014/main" id="{B9CECEBA-54CB-18E7-C4D6-53CDF784CD8A}"/>
              </a:ext>
            </a:extLst>
          </p:cNvPr>
          <p:cNvPicPr>
            <a:picLocks noGrp="1" noRot="1" noChangeAspect="1"/>
          </p:cNvPicPr>
          <p:nvPr>
            <p:ph idx="1"/>
            <a:videoFile r:link="rId1"/>
          </p:nvPr>
        </p:nvPicPr>
        <p:blipFill>
          <a:blip r:embed="rId3"/>
          <a:stretch>
            <a:fillRect/>
          </a:stretch>
        </p:blipFill>
        <p:spPr>
          <a:xfrm>
            <a:off x="2244725" y="1825625"/>
            <a:ext cx="7700963" cy="4351338"/>
          </a:xfrm>
          <a:prstGeom prst="rect">
            <a:avLst/>
          </a:prstGeom>
        </p:spPr>
      </p:pic>
    </p:spTree>
    <p:extLst>
      <p:ext uri="{BB962C8B-B14F-4D97-AF65-F5344CB8AC3E}">
        <p14:creationId xmlns:p14="http://schemas.microsoft.com/office/powerpoint/2010/main" val="3943736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6F428-4CFD-405B-7605-7D07BE0F0F98}"/>
              </a:ext>
            </a:extLst>
          </p:cNvPr>
          <p:cNvSpPr>
            <a:spLocks noGrp="1"/>
          </p:cNvSpPr>
          <p:nvPr>
            <p:ph type="title"/>
          </p:nvPr>
        </p:nvSpPr>
        <p:spPr/>
        <p:txBody>
          <a:bodyPr/>
          <a:lstStyle/>
          <a:p>
            <a:r>
              <a:rPr lang="en-AU" b="1" dirty="0"/>
              <a:t>Gameplay</a:t>
            </a:r>
          </a:p>
        </p:txBody>
      </p:sp>
      <p:sp>
        <p:nvSpPr>
          <p:cNvPr id="3" name="Content Placeholder 2">
            <a:extLst>
              <a:ext uri="{FF2B5EF4-FFF2-40B4-BE49-F238E27FC236}">
                <a16:creationId xmlns:a16="http://schemas.microsoft.com/office/drawing/2014/main" id="{33C086C5-AF76-5CDA-724F-29D63B19319D}"/>
              </a:ext>
            </a:extLst>
          </p:cNvPr>
          <p:cNvSpPr>
            <a:spLocks noGrp="1"/>
          </p:cNvSpPr>
          <p:nvPr>
            <p:ph idx="1"/>
          </p:nvPr>
        </p:nvSpPr>
        <p:spPr>
          <a:xfrm>
            <a:off x="838200" y="1581785"/>
            <a:ext cx="10063480" cy="4351338"/>
          </a:xfrm>
        </p:spPr>
        <p:txBody>
          <a:bodyPr>
            <a:normAutofit/>
          </a:bodyPr>
          <a:lstStyle/>
          <a:p>
            <a:r>
              <a:rPr lang="en-AU" dirty="0"/>
              <a:t>If you are familiar with the usual Big Fish card game rules, the scenario in this lesson starts with the a setup, where players’ “fishing spot” already has more cards (fish) and the game only goes for three rounds. This aims to create a faster and more educational experience. </a:t>
            </a:r>
          </a:p>
          <a:p>
            <a:r>
              <a:rPr lang="en-AU" dirty="0">
                <a:hlinkClick r:id="rId2"/>
              </a:rPr>
              <a:t>Here is a short video</a:t>
            </a:r>
            <a:r>
              <a:rPr lang="en-AU" dirty="0"/>
              <a:t> explaining the full usual game play </a:t>
            </a:r>
          </a:p>
          <a:p>
            <a:r>
              <a:rPr lang="en-AU" dirty="0"/>
              <a:t>When playing the game, in each round students can take their turn all at once (which is faster) or in a consecutive order (which could be more interactive).</a:t>
            </a:r>
          </a:p>
        </p:txBody>
      </p:sp>
    </p:spTree>
    <p:extLst>
      <p:ext uri="{BB962C8B-B14F-4D97-AF65-F5344CB8AC3E}">
        <p14:creationId xmlns:p14="http://schemas.microsoft.com/office/powerpoint/2010/main" val="2454191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FDB3A-6F9F-8BB6-A6E0-292624CB02D0}"/>
              </a:ext>
            </a:extLst>
          </p:cNvPr>
          <p:cNvSpPr>
            <a:spLocks noGrp="1"/>
          </p:cNvSpPr>
          <p:nvPr>
            <p:ph type="title"/>
          </p:nvPr>
        </p:nvSpPr>
        <p:spPr/>
        <p:txBody>
          <a:bodyPr/>
          <a:lstStyle/>
          <a:p>
            <a:r>
              <a:rPr lang="en-AU" b="1" dirty="0"/>
              <a:t>Gameplay Video</a:t>
            </a:r>
          </a:p>
        </p:txBody>
      </p:sp>
      <p:pic>
        <p:nvPicPr>
          <p:cNvPr id="4" name="Online Media 3" title="Lesson Plan 1 Playthrough">
            <a:hlinkClick r:id="" action="ppaction://media"/>
            <a:extLst>
              <a:ext uri="{FF2B5EF4-FFF2-40B4-BE49-F238E27FC236}">
                <a16:creationId xmlns:a16="http://schemas.microsoft.com/office/drawing/2014/main" id="{DE201F7B-7866-8606-2555-051D40067671}"/>
              </a:ext>
            </a:extLst>
          </p:cNvPr>
          <p:cNvPicPr>
            <a:picLocks noGrp="1" noRot="1" noChangeAspect="1"/>
          </p:cNvPicPr>
          <p:nvPr>
            <p:ph idx="1"/>
            <a:videoFile r:link="rId1"/>
          </p:nvPr>
        </p:nvPicPr>
        <p:blipFill>
          <a:blip r:embed="rId3"/>
          <a:stretch>
            <a:fillRect/>
          </a:stretch>
        </p:blipFill>
        <p:spPr>
          <a:xfrm>
            <a:off x="1678546" y="1546981"/>
            <a:ext cx="8834907" cy="4992060"/>
          </a:xfrm>
          <a:prstGeom prst="rect">
            <a:avLst/>
          </a:prstGeom>
        </p:spPr>
      </p:pic>
    </p:spTree>
    <p:extLst>
      <p:ext uri="{BB962C8B-B14F-4D97-AF65-F5344CB8AC3E}">
        <p14:creationId xmlns:p14="http://schemas.microsoft.com/office/powerpoint/2010/main" val="2983045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41565-7392-3894-CB72-9CC22D97A628}"/>
              </a:ext>
            </a:extLst>
          </p:cNvPr>
          <p:cNvSpPr>
            <a:spLocks noGrp="1"/>
          </p:cNvSpPr>
          <p:nvPr>
            <p:ph type="title"/>
          </p:nvPr>
        </p:nvSpPr>
        <p:spPr/>
        <p:txBody>
          <a:bodyPr/>
          <a:lstStyle/>
          <a:p>
            <a:r>
              <a:rPr lang="en-AU" dirty="0"/>
              <a:t>Skills </a:t>
            </a:r>
          </a:p>
        </p:txBody>
      </p:sp>
      <p:sp>
        <p:nvSpPr>
          <p:cNvPr id="3" name="Content Placeholder 2">
            <a:extLst>
              <a:ext uri="{FF2B5EF4-FFF2-40B4-BE49-F238E27FC236}">
                <a16:creationId xmlns:a16="http://schemas.microsoft.com/office/drawing/2014/main" id="{F7C32074-31A5-851E-9979-3A3E484275D4}"/>
              </a:ext>
            </a:extLst>
          </p:cNvPr>
          <p:cNvSpPr>
            <a:spLocks noGrp="1"/>
          </p:cNvSpPr>
          <p:nvPr>
            <p:ph idx="1"/>
          </p:nvPr>
        </p:nvSpPr>
        <p:spPr>
          <a:xfrm>
            <a:off x="838200" y="1825625"/>
            <a:ext cx="4862992" cy="4351338"/>
          </a:xfrm>
        </p:spPr>
        <p:txBody>
          <a:bodyPr/>
          <a:lstStyle/>
          <a:p>
            <a:r>
              <a:rPr lang="en-AU" dirty="0"/>
              <a:t>Teamwork</a:t>
            </a:r>
          </a:p>
          <a:p>
            <a:r>
              <a:rPr lang="en-AU" dirty="0"/>
              <a:t>Collaboration</a:t>
            </a:r>
          </a:p>
          <a:p>
            <a:r>
              <a:rPr lang="en-AU" dirty="0"/>
              <a:t>Presentation</a:t>
            </a:r>
          </a:p>
          <a:p>
            <a:r>
              <a:rPr lang="en-AU" dirty="0"/>
              <a:t>Problem solving</a:t>
            </a:r>
          </a:p>
          <a:p>
            <a:r>
              <a:rPr lang="en-AU" dirty="0"/>
              <a:t>Critical thinking</a:t>
            </a:r>
          </a:p>
          <a:p>
            <a:r>
              <a:rPr lang="en-AU" dirty="0"/>
              <a:t>Design thinking</a:t>
            </a:r>
          </a:p>
          <a:p>
            <a:r>
              <a:rPr lang="en-AU" dirty="0"/>
              <a:t>Creativity</a:t>
            </a:r>
          </a:p>
          <a:p>
            <a:pPr marL="0" indent="0">
              <a:buNone/>
            </a:pPr>
            <a:endParaRPr lang="en-AU" dirty="0"/>
          </a:p>
        </p:txBody>
      </p:sp>
      <p:sp>
        <p:nvSpPr>
          <p:cNvPr id="4" name="Content Placeholder 2">
            <a:extLst>
              <a:ext uri="{FF2B5EF4-FFF2-40B4-BE49-F238E27FC236}">
                <a16:creationId xmlns:a16="http://schemas.microsoft.com/office/drawing/2014/main" id="{66E909A8-F940-B6F2-467D-BA3D3BBC30EA}"/>
              </a:ext>
            </a:extLst>
          </p:cNvPr>
          <p:cNvSpPr txBox="1">
            <a:spLocks/>
          </p:cNvSpPr>
          <p:nvPr/>
        </p:nvSpPr>
        <p:spPr>
          <a:xfrm>
            <a:off x="5495094" y="1825625"/>
            <a:ext cx="4862992"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AU" dirty="0"/>
          </a:p>
        </p:txBody>
      </p:sp>
    </p:spTree>
    <p:extLst>
      <p:ext uri="{BB962C8B-B14F-4D97-AF65-F5344CB8AC3E}">
        <p14:creationId xmlns:p14="http://schemas.microsoft.com/office/powerpoint/2010/main" val="1778425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6621E-EB09-7238-D05A-3D5868147BCD}"/>
              </a:ext>
            </a:extLst>
          </p:cNvPr>
          <p:cNvSpPr>
            <a:spLocks noGrp="1"/>
          </p:cNvSpPr>
          <p:nvPr>
            <p:ph type="title"/>
          </p:nvPr>
        </p:nvSpPr>
        <p:spPr/>
        <p:txBody>
          <a:bodyPr/>
          <a:lstStyle/>
          <a:p>
            <a:r>
              <a:rPr lang="en-AU" dirty="0"/>
              <a:t>Word list, key terms and concepts</a:t>
            </a:r>
          </a:p>
        </p:txBody>
      </p:sp>
      <p:sp>
        <p:nvSpPr>
          <p:cNvPr id="3" name="Content Placeholder 2">
            <a:extLst>
              <a:ext uri="{FF2B5EF4-FFF2-40B4-BE49-F238E27FC236}">
                <a16:creationId xmlns:a16="http://schemas.microsoft.com/office/drawing/2014/main" id="{4C5D37B6-18BD-A84D-7115-C8E86D646725}"/>
              </a:ext>
            </a:extLst>
          </p:cNvPr>
          <p:cNvSpPr>
            <a:spLocks noGrp="1"/>
          </p:cNvSpPr>
          <p:nvPr>
            <p:ph idx="1"/>
          </p:nvPr>
        </p:nvSpPr>
        <p:spPr>
          <a:xfrm>
            <a:off x="6096000" y="1701979"/>
            <a:ext cx="5342183" cy="4351338"/>
          </a:xfrm>
        </p:spPr>
        <p:txBody>
          <a:bodyPr>
            <a:normAutofit/>
          </a:bodyPr>
          <a:lstStyle/>
          <a:p>
            <a:r>
              <a:rPr lang="en-AU" dirty="0"/>
              <a:t>Fish sizes </a:t>
            </a:r>
          </a:p>
          <a:p>
            <a:r>
              <a:rPr lang="en-AU" dirty="0"/>
              <a:t>Fishing selectivity</a:t>
            </a:r>
          </a:p>
          <a:p>
            <a:r>
              <a:rPr lang="en-AU" dirty="0"/>
              <a:t>Cascading effects</a:t>
            </a:r>
          </a:p>
          <a:p>
            <a:r>
              <a:rPr lang="en-AU" dirty="0"/>
              <a:t>Human impact</a:t>
            </a:r>
          </a:p>
          <a:p>
            <a:r>
              <a:rPr lang="en-AU" dirty="0"/>
              <a:t>Management policy</a:t>
            </a:r>
          </a:p>
          <a:p>
            <a:r>
              <a:rPr lang="en-AU" dirty="0"/>
              <a:t>Sustainability</a:t>
            </a:r>
          </a:p>
          <a:p>
            <a:r>
              <a:rPr lang="en-AU" dirty="0"/>
              <a:t>Recreational fishing </a:t>
            </a:r>
          </a:p>
          <a:p>
            <a:r>
              <a:rPr lang="en-AU" dirty="0"/>
              <a:t>Commercial fishing</a:t>
            </a:r>
          </a:p>
          <a:p>
            <a:endParaRPr lang="en-AU" dirty="0"/>
          </a:p>
          <a:p>
            <a:endParaRPr lang="en-AU" dirty="0"/>
          </a:p>
          <a:p>
            <a:endParaRPr lang="en-AU" dirty="0"/>
          </a:p>
          <a:p>
            <a:pPr marL="0" indent="0">
              <a:buNone/>
            </a:pPr>
            <a:endParaRPr lang="en-AU" dirty="0"/>
          </a:p>
          <a:p>
            <a:endParaRPr lang="en-AU" dirty="0"/>
          </a:p>
          <a:p>
            <a:endParaRPr lang="en-AU" dirty="0"/>
          </a:p>
        </p:txBody>
      </p:sp>
      <p:sp>
        <p:nvSpPr>
          <p:cNvPr id="4" name="Content Placeholder 2">
            <a:extLst>
              <a:ext uri="{FF2B5EF4-FFF2-40B4-BE49-F238E27FC236}">
                <a16:creationId xmlns:a16="http://schemas.microsoft.com/office/drawing/2014/main" id="{F40E019A-FBC8-A8D0-6A6F-7479532DF6AE}"/>
              </a:ext>
            </a:extLst>
          </p:cNvPr>
          <p:cNvSpPr txBox="1">
            <a:spLocks/>
          </p:cNvSpPr>
          <p:nvPr/>
        </p:nvSpPr>
        <p:spPr>
          <a:xfrm>
            <a:off x="838200" y="1701979"/>
            <a:ext cx="490595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AU" dirty="0"/>
              <a:t>Food webs</a:t>
            </a:r>
          </a:p>
          <a:p>
            <a:r>
              <a:rPr lang="en-AU" dirty="0"/>
              <a:t>Ecosystem interactions</a:t>
            </a:r>
          </a:p>
          <a:p>
            <a:r>
              <a:rPr lang="en-AU" dirty="0"/>
              <a:t>Size-based species interactions</a:t>
            </a:r>
          </a:p>
          <a:p>
            <a:r>
              <a:rPr lang="en-AU" dirty="0"/>
              <a:t>Climate change</a:t>
            </a:r>
          </a:p>
          <a:p>
            <a:r>
              <a:rPr lang="en-AU" dirty="0"/>
              <a:t>Range shifting species</a:t>
            </a:r>
          </a:p>
          <a:p>
            <a:r>
              <a:rPr lang="en-AU" dirty="0"/>
              <a:t>Herbivores and predators</a:t>
            </a:r>
          </a:p>
          <a:p>
            <a:r>
              <a:rPr lang="en-AU" dirty="0"/>
              <a:t>Ecosystem models</a:t>
            </a:r>
          </a:p>
          <a:p>
            <a:pPr marL="0" indent="0">
              <a:buFont typeface="Arial" panose="020B0604020202020204" pitchFamily="34" charset="0"/>
              <a:buNone/>
            </a:pPr>
            <a:endParaRPr lang="en-AU" dirty="0"/>
          </a:p>
          <a:p>
            <a:endParaRPr lang="en-AU" dirty="0"/>
          </a:p>
          <a:p>
            <a:endParaRPr lang="en-AU" dirty="0"/>
          </a:p>
        </p:txBody>
      </p:sp>
    </p:spTree>
    <p:extLst>
      <p:ext uri="{BB962C8B-B14F-4D97-AF65-F5344CB8AC3E}">
        <p14:creationId xmlns:p14="http://schemas.microsoft.com/office/powerpoint/2010/main" val="17043042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CEC6E70-A6E5-F986-18B5-3B877DE2BD21}"/>
              </a:ext>
            </a:extLst>
          </p:cNvPr>
          <p:cNvSpPr txBox="1"/>
          <p:nvPr/>
        </p:nvSpPr>
        <p:spPr>
          <a:xfrm>
            <a:off x="2367642" y="2659559"/>
            <a:ext cx="7965077" cy="769441"/>
          </a:xfrm>
          <a:prstGeom prst="rect">
            <a:avLst/>
          </a:prstGeom>
          <a:noFill/>
        </p:spPr>
        <p:txBody>
          <a:bodyPr wrap="square">
            <a:spAutoFit/>
          </a:bodyPr>
          <a:lstStyle/>
          <a:p>
            <a:r>
              <a:rPr lang="en-AU" sz="4400" dirty="0"/>
              <a:t>Additional resources</a:t>
            </a:r>
          </a:p>
        </p:txBody>
      </p:sp>
    </p:spTree>
    <p:extLst>
      <p:ext uri="{BB962C8B-B14F-4D97-AF65-F5344CB8AC3E}">
        <p14:creationId xmlns:p14="http://schemas.microsoft.com/office/powerpoint/2010/main" val="212222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Longspined Sea Urchin take-all harvest Fortescue Bay">
            <a:hlinkClick r:id="" action="ppaction://media"/>
            <a:extLst>
              <a:ext uri="{FF2B5EF4-FFF2-40B4-BE49-F238E27FC236}">
                <a16:creationId xmlns:a16="http://schemas.microsoft.com/office/drawing/2014/main" id="{CFD88FDB-E5AE-177C-00A3-A25880FCA0A8}"/>
              </a:ext>
            </a:extLst>
          </p:cNvPr>
          <p:cNvPicPr>
            <a:picLocks noRot="1" noChangeAspect="1"/>
          </p:cNvPicPr>
          <p:nvPr>
            <a:videoFile r:link="rId1"/>
          </p:nvPr>
        </p:nvPicPr>
        <p:blipFill>
          <a:blip r:embed="rId3"/>
          <a:stretch>
            <a:fillRect/>
          </a:stretch>
        </p:blipFill>
        <p:spPr>
          <a:xfrm>
            <a:off x="1295399" y="1749244"/>
            <a:ext cx="8593184" cy="4855150"/>
          </a:xfrm>
          <a:prstGeom prst="rect">
            <a:avLst/>
          </a:prstGeom>
        </p:spPr>
      </p:pic>
      <p:sp>
        <p:nvSpPr>
          <p:cNvPr id="9" name="TextBox 8">
            <a:extLst>
              <a:ext uri="{FF2B5EF4-FFF2-40B4-BE49-F238E27FC236}">
                <a16:creationId xmlns:a16="http://schemas.microsoft.com/office/drawing/2014/main" id="{170A7F19-45D2-6872-6B66-1F464BF223F6}"/>
              </a:ext>
            </a:extLst>
          </p:cNvPr>
          <p:cNvSpPr txBox="1"/>
          <p:nvPr/>
        </p:nvSpPr>
        <p:spPr>
          <a:xfrm>
            <a:off x="499654" y="484627"/>
            <a:ext cx="10515600" cy="830997"/>
          </a:xfrm>
          <a:prstGeom prst="rect">
            <a:avLst/>
          </a:prstGeom>
          <a:noFill/>
        </p:spPr>
        <p:txBody>
          <a:bodyPr wrap="square">
            <a:spAutoFit/>
          </a:bodyPr>
          <a:lstStyle/>
          <a:p>
            <a:r>
              <a:rPr lang="en-AU" sz="2400" dirty="0"/>
              <a:t>Institute for Marine and Antarctic Studies (IMAS, University of Tasmania) scientist John Keane talks about urchin removal by commercial divers (2 mins).</a:t>
            </a:r>
          </a:p>
        </p:txBody>
      </p:sp>
    </p:spTree>
    <p:extLst>
      <p:ext uri="{BB962C8B-B14F-4D97-AF65-F5344CB8AC3E}">
        <p14:creationId xmlns:p14="http://schemas.microsoft.com/office/powerpoint/2010/main" val="1453566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nline Media 4" title="Scott Ling: Revolutionising Strategies to Combat Sea Urchins on Australia's #greatsouthernreef">
            <a:hlinkClick r:id="" action="ppaction://media"/>
            <a:extLst>
              <a:ext uri="{FF2B5EF4-FFF2-40B4-BE49-F238E27FC236}">
                <a16:creationId xmlns:a16="http://schemas.microsoft.com/office/drawing/2014/main" id="{0F086D40-296C-5C50-E474-36434EED7358}"/>
              </a:ext>
            </a:extLst>
          </p:cNvPr>
          <p:cNvPicPr>
            <a:picLocks noRot="1" noChangeAspect="1"/>
          </p:cNvPicPr>
          <p:nvPr>
            <a:videoFile r:link="rId1"/>
          </p:nvPr>
        </p:nvPicPr>
        <p:blipFill>
          <a:blip r:embed="rId3"/>
          <a:stretch>
            <a:fillRect/>
          </a:stretch>
        </p:blipFill>
        <p:spPr>
          <a:xfrm>
            <a:off x="1084217" y="1320106"/>
            <a:ext cx="9161797" cy="5176416"/>
          </a:xfrm>
          <a:prstGeom prst="rect">
            <a:avLst/>
          </a:prstGeom>
        </p:spPr>
      </p:pic>
      <p:sp>
        <p:nvSpPr>
          <p:cNvPr id="2" name="TextBox 1">
            <a:extLst>
              <a:ext uri="{FF2B5EF4-FFF2-40B4-BE49-F238E27FC236}">
                <a16:creationId xmlns:a16="http://schemas.microsoft.com/office/drawing/2014/main" id="{599DAFC0-94C6-E9CC-9DC9-04247DB8BD42}"/>
              </a:ext>
            </a:extLst>
          </p:cNvPr>
          <p:cNvSpPr txBox="1"/>
          <p:nvPr/>
        </p:nvSpPr>
        <p:spPr>
          <a:xfrm>
            <a:off x="316774" y="249496"/>
            <a:ext cx="11269980" cy="830997"/>
          </a:xfrm>
          <a:prstGeom prst="rect">
            <a:avLst/>
          </a:prstGeom>
          <a:noFill/>
        </p:spPr>
        <p:txBody>
          <a:bodyPr wrap="square">
            <a:spAutoFit/>
          </a:bodyPr>
          <a:lstStyle/>
          <a:p>
            <a:r>
              <a:rPr lang="en-AU" sz="2400" dirty="0"/>
              <a:t>IMAS scientist Scott Ling explains about the loss of kelp forests, the importance of rock lobsters in preventing this loss and about kelp restoration attempts (7 mins). </a:t>
            </a:r>
          </a:p>
        </p:txBody>
      </p:sp>
    </p:spTree>
    <p:extLst>
      <p:ext uri="{BB962C8B-B14F-4D97-AF65-F5344CB8AC3E}">
        <p14:creationId xmlns:p14="http://schemas.microsoft.com/office/powerpoint/2010/main" val="1508690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5"/>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92F03C-96A0-0CD2-1F3A-D01A7AD0D3E9}"/>
              </a:ext>
            </a:extLst>
          </p:cNvPr>
          <p:cNvSpPr txBox="1"/>
          <p:nvPr/>
        </p:nvSpPr>
        <p:spPr>
          <a:xfrm>
            <a:off x="499653" y="322330"/>
            <a:ext cx="11374483" cy="1200329"/>
          </a:xfrm>
          <a:prstGeom prst="rect">
            <a:avLst/>
          </a:prstGeom>
          <a:noFill/>
        </p:spPr>
        <p:txBody>
          <a:bodyPr wrap="square">
            <a:spAutoFit/>
          </a:bodyPr>
          <a:lstStyle/>
          <a:p>
            <a:r>
              <a:rPr lang="en-AU" sz="2400" dirty="0"/>
              <a:t>Woodbridge marine discovery centre video about ecosystems, biotic and abiotic factors, food webs, climate change, range extending species and kelp loss (10 mins)</a:t>
            </a:r>
          </a:p>
          <a:p>
            <a:endParaRPr lang="en-AU" sz="2400" dirty="0"/>
          </a:p>
        </p:txBody>
      </p:sp>
      <p:pic>
        <p:nvPicPr>
          <p:cNvPr id="7" name="Online Media 6" title="Tasmanian Marine Ecosystems">
            <a:hlinkClick r:id="" action="ppaction://media"/>
            <a:extLst>
              <a:ext uri="{FF2B5EF4-FFF2-40B4-BE49-F238E27FC236}">
                <a16:creationId xmlns:a16="http://schemas.microsoft.com/office/drawing/2014/main" id="{BE1572D7-6D01-F6F6-9342-FC4CCCFB1FAC}"/>
              </a:ext>
            </a:extLst>
          </p:cNvPr>
          <p:cNvPicPr>
            <a:picLocks noRot="1" noChangeAspect="1"/>
          </p:cNvPicPr>
          <p:nvPr>
            <a:videoFile r:link="rId1"/>
          </p:nvPr>
        </p:nvPicPr>
        <p:blipFill>
          <a:blip r:embed="rId3"/>
          <a:stretch>
            <a:fillRect/>
          </a:stretch>
        </p:blipFill>
        <p:spPr>
          <a:xfrm>
            <a:off x="1176746" y="1340883"/>
            <a:ext cx="9194312" cy="5194787"/>
          </a:xfrm>
          <a:prstGeom prst="rect">
            <a:avLst/>
          </a:prstGeom>
        </p:spPr>
      </p:pic>
    </p:spTree>
    <p:extLst>
      <p:ext uri="{BB962C8B-B14F-4D97-AF65-F5344CB8AC3E}">
        <p14:creationId xmlns:p14="http://schemas.microsoft.com/office/powerpoint/2010/main" val="1566601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343B50-EC57-A8DA-A04A-2E4FA714B1D2}"/>
              </a:ext>
            </a:extLst>
          </p:cNvPr>
          <p:cNvSpPr txBox="1"/>
          <p:nvPr/>
        </p:nvSpPr>
        <p:spPr>
          <a:xfrm>
            <a:off x="300447" y="322330"/>
            <a:ext cx="11743508" cy="830997"/>
          </a:xfrm>
          <a:prstGeom prst="rect">
            <a:avLst/>
          </a:prstGeom>
          <a:noFill/>
        </p:spPr>
        <p:txBody>
          <a:bodyPr wrap="square">
            <a:spAutoFit/>
          </a:bodyPr>
          <a:lstStyle/>
          <a:p>
            <a:r>
              <a:rPr lang="en-AU" sz="2400" dirty="0"/>
              <a:t>Woodbridge marine discovery centre video about Tasmanian marine food webs (5 mins)</a:t>
            </a:r>
          </a:p>
          <a:p>
            <a:endParaRPr lang="en-AU" sz="2400" dirty="0"/>
          </a:p>
        </p:txBody>
      </p:sp>
      <p:pic>
        <p:nvPicPr>
          <p:cNvPr id="8" name="Online Media 7" title="Tasmanian Marine Food Webs">
            <a:hlinkClick r:id="" action="ppaction://media"/>
            <a:extLst>
              <a:ext uri="{FF2B5EF4-FFF2-40B4-BE49-F238E27FC236}">
                <a16:creationId xmlns:a16="http://schemas.microsoft.com/office/drawing/2014/main" id="{4AC00B34-1046-98AE-9C39-4C2575745B06}"/>
              </a:ext>
            </a:extLst>
          </p:cNvPr>
          <p:cNvPicPr>
            <a:picLocks noRot="1" noChangeAspect="1"/>
          </p:cNvPicPr>
          <p:nvPr>
            <a:videoFile r:link="rId1"/>
          </p:nvPr>
        </p:nvPicPr>
        <p:blipFill>
          <a:blip r:embed="rId3"/>
          <a:stretch>
            <a:fillRect/>
          </a:stretch>
        </p:blipFill>
        <p:spPr>
          <a:xfrm>
            <a:off x="2037806" y="864351"/>
            <a:ext cx="7694023" cy="5770518"/>
          </a:xfrm>
          <a:prstGeom prst="rect">
            <a:avLst/>
          </a:prstGeom>
        </p:spPr>
      </p:pic>
    </p:spTree>
    <p:extLst>
      <p:ext uri="{BB962C8B-B14F-4D97-AF65-F5344CB8AC3E}">
        <p14:creationId xmlns:p14="http://schemas.microsoft.com/office/powerpoint/2010/main" val="1158847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8"/>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8"/>
                                        </p:tgtEl>
                                      </p:cBhvr>
                                    </p:cmd>
                                  </p:childTnLst>
                                </p:cTn>
                              </p:par>
                            </p:childTnLst>
                          </p:cTn>
                        </p:par>
                      </p:childTnLst>
                    </p:cTn>
                  </p:par>
                </p:childTnLst>
              </p:cTn>
              <p:nextCondLst>
                <p:cond evt="onClick" delay="0">
                  <p:tgtEl>
                    <p:spTgt spid="8"/>
                  </p:tgtEl>
                </p:cond>
              </p:nextCondLst>
            </p:seq>
            <p:video>
              <p:cMediaNode vol="80000">
                <p:cTn id="12" fill="hold" display="0">
                  <p:stCondLst>
                    <p:cond delay="indefinite"/>
                  </p:stCondLst>
                </p:cTn>
                <p:tgtEl>
                  <p:spTgt spid="8"/>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nline Media 5" title="How urchin barrens are destroying Tasmania's kelp forests #climatechange">
            <a:hlinkClick r:id="" action="ppaction://media"/>
            <a:extLst>
              <a:ext uri="{FF2B5EF4-FFF2-40B4-BE49-F238E27FC236}">
                <a16:creationId xmlns:a16="http://schemas.microsoft.com/office/drawing/2014/main" id="{569C1DD8-850C-C4FD-E6A5-6B5FA7EFB981}"/>
              </a:ext>
            </a:extLst>
          </p:cNvPr>
          <p:cNvPicPr>
            <a:picLocks noRot="1" noChangeAspect="1"/>
          </p:cNvPicPr>
          <p:nvPr>
            <a:videoFile r:link="rId1"/>
          </p:nvPr>
        </p:nvPicPr>
        <p:blipFill>
          <a:blip r:embed="rId3"/>
          <a:stretch>
            <a:fillRect/>
          </a:stretch>
        </p:blipFill>
        <p:spPr>
          <a:xfrm>
            <a:off x="1254034" y="423954"/>
            <a:ext cx="3395978" cy="6010091"/>
          </a:xfrm>
          <a:prstGeom prst="rect">
            <a:avLst/>
          </a:prstGeom>
        </p:spPr>
      </p:pic>
      <p:sp>
        <p:nvSpPr>
          <p:cNvPr id="2" name="TextBox 1">
            <a:extLst>
              <a:ext uri="{FF2B5EF4-FFF2-40B4-BE49-F238E27FC236}">
                <a16:creationId xmlns:a16="http://schemas.microsoft.com/office/drawing/2014/main" id="{7B0F6463-A601-C92F-CBA5-3269373CA030}"/>
              </a:ext>
            </a:extLst>
          </p:cNvPr>
          <p:cNvSpPr txBox="1"/>
          <p:nvPr/>
        </p:nvSpPr>
        <p:spPr>
          <a:xfrm>
            <a:off x="5329645" y="1667805"/>
            <a:ext cx="5826035" cy="1200329"/>
          </a:xfrm>
          <a:prstGeom prst="rect">
            <a:avLst/>
          </a:prstGeom>
          <a:noFill/>
        </p:spPr>
        <p:txBody>
          <a:bodyPr wrap="square">
            <a:spAutoFit/>
          </a:bodyPr>
          <a:lstStyle/>
          <a:p>
            <a:r>
              <a:rPr lang="en-AU" sz="2400" dirty="0"/>
              <a:t>Great Southern Reef Foundation short video about urchins and kelp loss (40 sec)</a:t>
            </a:r>
          </a:p>
          <a:p>
            <a:endParaRPr lang="en-AU" sz="2400" dirty="0"/>
          </a:p>
        </p:txBody>
      </p:sp>
    </p:spTree>
    <p:extLst>
      <p:ext uri="{BB962C8B-B14F-4D97-AF65-F5344CB8AC3E}">
        <p14:creationId xmlns:p14="http://schemas.microsoft.com/office/powerpoint/2010/main" val="261599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6ECAD-B69D-C60D-A544-8ED5063B9078}"/>
              </a:ext>
            </a:extLst>
          </p:cNvPr>
          <p:cNvSpPr>
            <a:spLocks noGrp="1"/>
          </p:cNvSpPr>
          <p:nvPr>
            <p:ph type="title"/>
          </p:nvPr>
        </p:nvSpPr>
        <p:spPr>
          <a:xfrm>
            <a:off x="746760" y="143056"/>
            <a:ext cx="10515600" cy="1006475"/>
          </a:xfrm>
        </p:spPr>
        <p:txBody>
          <a:bodyPr/>
          <a:lstStyle/>
          <a:p>
            <a:r>
              <a:rPr lang="en-AU" dirty="0"/>
              <a:t>Expanding into Year 11 Lessons</a:t>
            </a:r>
          </a:p>
        </p:txBody>
      </p:sp>
      <p:sp>
        <p:nvSpPr>
          <p:cNvPr id="3" name="Content Placeholder 2">
            <a:extLst>
              <a:ext uri="{FF2B5EF4-FFF2-40B4-BE49-F238E27FC236}">
                <a16:creationId xmlns:a16="http://schemas.microsoft.com/office/drawing/2014/main" id="{14CD8D94-23C3-3995-3201-021A7AB357A1}"/>
              </a:ext>
            </a:extLst>
          </p:cNvPr>
          <p:cNvSpPr>
            <a:spLocks noGrp="1"/>
          </p:cNvSpPr>
          <p:nvPr>
            <p:ph idx="1"/>
          </p:nvPr>
        </p:nvSpPr>
        <p:spPr>
          <a:xfrm>
            <a:off x="616131" y="1410788"/>
            <a:ext cx="10515600" cy="5146766"/>
          </a:xfrm>
        </p:spPr>
        <p:txBody>
          <a:bodyPr>
            <a:normAutofit lnSpcReduction="10000"/>
          </a:bodyPr>
          <a:lstStyle/>
          <a:p>
            <a:r>
              <a:rPr lang="en-AU" sz="3200" dirty="0"/>
              <a:t>Instead of framing the lesson as playing a game, frame it around the concept of using the game as a model to improve understanding.</a:t>
            </a:r>
          </a:p>
          <a:p>
            <a:r>
              <a:rPr lang="en-GB" sz="3200" dirty="0"/>
              <a:t>In Year 11 Biology Unit 1, students are expected to investigate ecosystems as dynamic systems (biotic + abiotic factors) and use </a:t>
            </a:r>
            <a:r>
              <a:rPr lang="en-GB" sz="3200" b="1" dirty="0"/>
              <a:t>science inquiry skills</a:t>
            </a:r>
            <a:r>
              <a:rPr lang="en-GB" sz="3200" dirty="0"/>
              <a:t>: posing questions, designing an investigation, analysing data, evaluating limitations, and communicating evidence-based conclusions. </a:t>
            </a:r>
          </a:p>
          <a:p>
            <a:r>
              <a:rPr lang="en-GB" sz="3200" dirty="0"/>
              <a:t>The Big Fish activity becomes the </a:t>
            </a:r>
            <a:r>
              <a:rPr lang="en-GB" sz="3200" i="1" dirty="0"/>
              <a:t>model system</a:t>
            </a:r>
            <a:r>
              <a:rPr lang="en-GB" sz="3200" dirty="0"/>
              <a:t> they run repeatedly under different conditions (treatments), then analyse like an experiment. </a:t>
            </a:r>
            <a:endParaRPr lang="en-AU" sz="3200" dirty="0"/>
          </a:p>
        </p:txBody>
      </p:sp>
    </p:spTree>
    <p:extLst>
      <p:ext uri="{BB962C8B-B14F-4D97-AF65-F5344CB8AC3E}">
        <p14:creationId xmlns:p14="http://schemas.microsoft.com/office/powerpoint/2010/main" val="1325575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92663-82B4-937E-175B-B9775D2C410B}"/>
              </a:ext>
            </a:extLst>
          </p:cNvPr>
          <p:cNvSpPr>
            <a:spLocks noGrp="1"/>
          </p:cNvSpPr>
          <p:nvPr>
            <p:ph type="title"/>
          </p:nvPr>
        </p:nvSpPr>
        <p:spPr>
          <a:xfrm>
            <a:off x="587829" y="247559"/>
            <a:ext cx="10515600" cy="915035"/>
          </a:xfrm>
        </p:spPr>
        <p:txBody>
          <a:bodyPr/>
          <a:lstStyle/>
          <a:p>
            <a:r>
              <a:rPr lang="en-AU" dirty="0"/>
              <a:t>Year 11: Treatments and replicates</a:t>
            </a:r>
          </a:p>
        </p:txBody>
      </p:sp>
      <p:sp>
        <p:nvSpPr>
          <p:cNvPr id="3" name="Content Placeholder 2">
            <a:extLst>
              <a:ext uri="{FF2B5EF4-FFF2-40B4-BE49-F238E27FC236}">
                <a16:creationId xmlns:a16="http://schemas.microsoft.com/office/drawing/2014/main" id="{3F3F4826-04D2-7740-EE71-CB7EA8B8A5BE}"/>
              </a:ext>
            </a:extLst>
          </p:cNvPr>
          <p:cNvSpPr>
            <a:spLocks noGrp="1"/>
          </p:cNvSpPr>
          <p:nvPr>
            <p:ph idx="1"/>
          </p:nvPr>
        </p:nvSpPr>
        <p:spPr>
          <a:xfrm>
            <a:off x="462643" y="1162594"/>
            <a:ext cx="10765971" cy="5186589"/>
          </a:xfrm>
        </p:spPr>
        <p:txBody>
          <a:bodyPr>
            <a:normAutofit lnSpcReduction="10000"/>
          </a:bodyPr>
          <a:lstStyle/>
          <a:p>
            <a:pPr marL="0" indent="0">
              <a:buNone/>
            </a:pPr>
            <a:r>
              <a:rPr lang="en-GB" b="1" i="1" dirty="0"/>
              <a:t>To simulate replications: </a:t>
            </a:r>
          </a:p>
          <a:p>
            <a:pPr marL="0" indent="0">
              <a:buNone/>
            </a:pPr>
            <a:r>
              <a:rPr lang="en-GB" dirty="0"/>
              <a:t>Instead of one play per group, each group plays at least 3 games for each setup (treatment), or the class divides treatments and pools the data. You can change the length of the game by rearranging the Event card deck (so the game runs for 4, 5 or more rounds)</a:t>
            </a:r>
          </a:p>
          <a:p>
            <a:pPr marL="0" indent="0">
              <a:buNone/>
            </a:pPr>
            <a:r>
              <a:rPr lang="en-GB" b="1" i="1" dirty="0"/>
              <a:t>To simulate treatments, use different setups: </a:t>
            </a:r>
          </a:p>
          <a:p>
            <a:r>
              <a:rPr lang="en-GB" dirty="0"/>
              <a:t>No fishing of lobsters - lobsters cannot be fished in the game</a:t>
            </a:r>
          </a:p>
          <a:p>
            <a:r>
              <a:rPr lang="en-GB" dirty="0"/>
              <a:t>High fishing pressure - all lobsters are caught already in the first round</a:t>
            </a:r>
          </a:p>
          <a:p>
            <a:r>
              <a:rPr lang="en-GB" dirty="0"/>
              <a:t>Climate change extreme - urchins arrive even faster by adding the second “Long Spined Sea Urchin Arrive” card in the event deck. This reflects the real Tasmanian context of constant new urchin arrivals. </a:t>
            </a:r>
          </a:p>
          <a:p>
            <a:endParaRPr lang="en-AU" dirty="0"/>
          </a:p>
        </p:txBody>
      </p:sp>
    </p:spTree>
    <p:extLst>
      <p:ext uri="{BB962C8B-B14F-4D97-AF65-F5344CB8AC3E}">
        <p14:creationId xmlns:p14="http://schemas.microsoft.com/office/powerpoint/2010/main" val="16965618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D984C-2C38-60E2-2EE5-56B40698A13E}"/>
              </a:ext>
            </a:extLst>
          </p:cNvPr>
          <p:cNvSpPr>
            <a:spLocks noGrp="1"/>
          </p:cNvSpPr>
          <p:nvPr>
            <p:ph type="title"/>
          </p:nvPr>
        </p:nvSpPr>
        <p:spPr>
          <a:xfrm>
            <a:off x="433251" y="247560"/>
            <a:ext cx="10515600" cy="1325563"/>
          </a:xfrm>
        </p:spPr>
        <p:txBody>
          <a:bodyPr/>
          <a:lstStyle/>
          <a:p>
            <a:r>
              <a:rPr lang="en-AU" dirty="0"/>
              <a:t>Year 11: Discussion and assessment </a:t>
            </a:r>
          </a:p>
        </p:txBody>
      </p:sp>
      <p:sp>
        <p:nvSpPr>
          <p:cNvPr id="3" name="Content Placeholder 2">
            <a:extLst>
              <a:ext uri="{FF2B5EF4-FFF2-40B4-BE49-F238E27FC236}">
                <a16:creationId xmlns:a16="http://schemas.microsoft.com/office/drawing/2014/main" id="{79832BC9-E42C-1AE3-81D5-E63DAFD45B23}"/>
              </a:ext>
            </a:extLst>
          </p:cNvPr>
          <p:cNvSpPr>
            <a:spLocks noGrp="1"/>
          </p:cNvSpPr>
          <p:nvPr>
            <p:ph idx="1"/>
          </p:nvPr>
        </p:nvSpPr>
        <p:spPr>
          <a:xfrm>
            <a:off x="433251" y="1468621"/>
            <a:ext cx="10515600" cy="4603840"/>
          </a:xfrm>
        </p:spPr>
        <p:txBody>
          <a:bodyPr>
            <a:normAutofit fontScale="92500" lnSpcReduction="10000"/>
          </a:bodyPr>
          <a:lstStyle/>
          <a:p>
            <a:pPr marL="0" indent="0">
              <a:buNone/>
            </a:pPr>
            <a:r>
              <a:rPr lang="en-GB" b="1" dirty="0"/>
              <a:t>Evidence-based management discussion points</a:t>
            </a:r>
            <a:r>
              <a:rPr lang="en-GB" dirty="0"/>
              <a:t> </a:t>
            </a:r>
          </a:p>
          <a:p>
            <a:pPr marL="0" indent="0">
              <a:buNone/>
            </a:pPr>
            <a:r>
              <a:rPr lang="en-GB" dirty="0"/>
              <a:t>“Should we prioritise lobster protection, urchin harvest or another solution?” Students should reference their simulation data </a:t>
            </a:r>
            <a:r>
              <a:rPr lang="en-GB" i="1" dirty="0"/>
              <a:t>and</a:t>
            </a:r>
            <a:r>
              <a:rPr lang="en-GB" dirty="0"/>
              <a:t> external sources. </a:t>
            </a:r>
          </a:p>
          <a:p>
            <a:pPr marL="0" indent="0">
              <a:buNone/>
            </a:pPr>
            <a:r>
              <a:rPr lang="en-GB" dirty="0"/>
              <a:t>Assessment should evaluate the</a:t>
            </a:r>
          </a:p>
          <a:p>
            <a:r>
              <a:rPr lang="en-GB" dirty="0"/>
              <a:t>Quality of investigation design (variables + fair test)</a:t>
            </a:r>
          </a:p>
          <a:p>
            <a:r>
              <a:rPr lang="en-GB" dirty="0"/>
              <a:t>Understanding and use of replicates and treatment </a:t>
            </a:r>
          </a:p>
          <a:p>
            <a:r>
              <a:rPr lang="en-GB" dirty="0"/>
              <a:t>Clarity and accuracy of the trophic-cascade reasoning</a:t>
            </a:r>
          </a:p>
          <a:p>
            <a:r>
              <a:rPr lang="en-GB" dirty="0"/>
              <a:t>Evaluation of uncertainty and limitations of the model system </a:t>
            </a:r>
          </a:p>
          <a:p>
            <a:r>
              <a:rPr lang="en-GB" dirty="0"/>
              <a:t>Quality of argument linking evidence → conclusion → management recommendation</a:t>
            </a:r>
          </a:p>
          <a:p>
            <a:endParaRPr lang="en-AU" dirty="0"/>
          </a:p>
        </p:txBody>
      </p:sp>
    </p:spTree>
    <p:extLst>
      <p:ext uri="{BB962C8B-B14F-4D97-AF65-F5344CB8AC3E}">
        <p14:creationId xmlns:p14="http://schemas.microsoft.com/office/powerpoint/2010/main" val="18570361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1602</TotalTime>
  <Words>1515</Words>
  <Application>Microsoft Office PowerPoint</Application>
  <PresentationFormat>Widescreen</PresentationFormat>
  <Paragraphs>118</Paragraphs>
  <Slides>26</Slides>
  <Notes>0</Notes>
  <HiddenSlides>0</HiddenSlides>
  <MMClips>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Aptos</vt:lpstr>
      <vt:lpstr>Aptos Display</vt:lpstr>
      <vt:lpstr>Arial</vt:lpstr>
      <vt:lpstr>Office Theme</vt:lpstr>
      <vt:lpstr>Lesson plan:  Lobsters, urchins and seaweed</vt:lpstr>
      <vt:lpstr>Australian Science Curriculum </vt:lpstr>
      <vt:lpstr>UN Sustainable Development Goals</vt:lpstr>
      <vt:lpstr>Core concepts</vt:lpstr>
      <vt:lpstr>PowerPoint Presentation</vt:lpstr>
      <vt:lpstr>Learning intention</vt:lpstr>
      <vt:lpstr>Success criteria</vt:lpstr>
      <vt:lpstr>Duration</vt:lpstr>
      <vt:lpstr>PowerPoint Presentation</vt:lpstr>
      <vt:lpstr>Assessment</vt:lpstr>
      <vt:lpstr>Tips for assessment:  </vt:lpstr>
      <vt:lpstr>Setup </vt:lpstr>
      <vt:lpstr>Setup instructional video</vt:lpstr>
      <vt:lpstr>Gameplay</vt:lpstr>
      <vt:lpstr>Gameplay Video</vt:lpstr>
      <vt:lpstr>Skills </vt:lpstr>
      <vt:lpstr>Word list, key terms and concepts</vt:lpstr>
      <vt:lpstr>PowerPoint Presentation</vt:lpstr>
      <vt:lpstr>PowerPoint Presentation</vt:lpstr>
      <vt:lpstr>PowerPoint Presentation</vt:lpstr>
      <vt:lpstr>PowerPoint Presentation</vt:lpstr>
      <vt:lpstr>PowerPoint Presentation</vt:lpstr>
      <vt:lpstr>PowerPoint Presentation</vt:lpstr>
      <vt:lpstr>Expanding into Year 11 Lessons</vt:lpstr>
      <vt:lpstr>Year 11: Treatments and replicates</vt:lpstr>
      <vt:lpstr>Year 11: Discussion and assessment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Matthew Teston</dc:creator>
  <cp:lastModifiedBy>Asta Audzijonyte</cp:lastModifiedBy>
  <cp:revision>41</cp:revision>
  <dcterms:created xsi:type="dcterms:W3CDTF">2026-01-12T00:29:21Z</dcterms:created>
  <dcterms:modified xsi:type="dcterms:W3CDTF">2026-01-28T05:47:44Z</dcterms:modified>
</cp:coreProperties>
</file>